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06" r:id="rId3"/>
    <p:sldId id="257" r:id="rId4"/>
    <p:sldId id="256" r:id="rId5"/>
    <p:sldId id="277" r:id="rId6"/>
    <p:sldId id="281" r:id="rId7"/>
    <p:sldId id="305" r:id="rId8"/>
    <p:sldId id="260" r:id="rId9"/>
    <p:sldId id="263" r:id="rId10"/>
    <p:sldId id="262" r:id="rId11"/>
    <p:sldId id="258" r:id="rId12"/>
    <p:sldId id="261" r:id="rId13"/>
    <p:sldId id="265" r:id="rId14"/>
    <p:sldId id="301" r:id="rId15"/>
    <p:sldId id="276" r:id="rId16"/>
    <p:sldId id="282" r:id="rId17"/>
    <p:sldId id="303" r:id="rId18"/>
    <p:sldId id="302" r:id="rId19"/>
    <p:sldId id="268" r:id="rId20"/>
    <p:sldId id="267" r:id="rId21"/>
    <p:sldId id="259" r:id="rId22"/>
    <p:sldId id="264" r:id="rId23"/>
    <p:sldId id="273" r:id="rId24"/>
    <p:sldId id="283" r:id="rId25"/>
    <p:sldId id="271" r:id="rId26"/>
    <p:sldId id="275" r:id="rId27"/>
    <p:sldId id="295" r:id="rId28"/>
    <p:sldId id="284" r:id="rId29"/>
    <p:sldId id="269" r:id="rId30"/>
    <p:sldId id="289" r:id="rId31"/>
    <p:sldId id="285" r:id="rId32"/>
    <p:sldId id="292" r:id="rId33"/>
    <p:sldId id="272" r:id="rId34"/>
    <p:sldId id="288" r:id="rId35"/>
    <p:sldId id="287" r:id="rId36"/>
    <p:sldId id="286" r:id="rId37"/>
    <p:sldId id="294" r:id="rId38"/>
    <p:sldId id="293" r:id="rId39"/>
    <p:sldId id="291" r:id="rId40"/>
    <p:sldId id="296" r:id="rId41"/>
    <p:sldId id="297" r:id="rId42"/>
    <p:sldId id="298" r:id="rId43"/>
    <p:sldId id="299" r:id="rId44"/>
    <p:sldId id="274" r:id="rId45"/>
    <p:sldId id="278" r:id="rId46"/>
    <p:sldId id="280" r:id="rId47"/>
    <p:sldId id="30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0" autoAdjust="0"/>
    <p:restoredTop sz="94660"/>
  </p:normalViewPr>
  <p:slideViewPr>
    <p:cSldViewPr>
      <p:cViewPr>
        <p:scale>
          <a:sx n="66" d="100"/>
          <a:sy n="66" d="100"/>
        </p:scale>
        <p:origin x="-1188" y="-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8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3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1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4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2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0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4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7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7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5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C92F-CBA1-425E-AA3C-8DD094BAFD1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DFCC-82AE-4887-B1B1-AA4F3A586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2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8914" name="Picture 2" descr="C:\Users\asus\Desktop\Воркшоп_Психологическая-устойчивость\1ee5a67c668d191d8adafa06122bb5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-177"/>
          <a:stretch/>
        </p:blipFill>
        <p:spPr bwMode="auto">
          <a:xfrm>
            <a:off x="0" y="0"/>
            <a:ext cx="9144000" cy="68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225" y="980728"/>
            <a:ext cx="7101042" cy="8549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Психологическая устойчивость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Стресс по </a:t>
            </a:r>
            <a:r>
              <a:rPr lang="ru-RU" b="1" dirty="0" err="1" smtClean="0"/>
              <a:t>Селье</a:t>
            </a:r>
            <a:endParaRPr lang="ru-RU" b="1" dirty="0"/>
          </a:p>
        </p:txBody>
      </p:sp>
      <p:pic>
        <p:nvPicPr>
          <p:cNvPr id="3075" name="Picture 3" descr="C:\Users\asus\Desktop\60847153677605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1624"/>
            <a:ext cx="667702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Стресс по </a:t>
            </a:r>
            <a:r>
              <a:rPr lang="ru-RU" b="1" dirty="0" err="1" smtClean="0"/>
              <a:t>Селье</a:t>
            </a:r>
            <a:endParaRPr lang="ru-RU" b="1" dirty="0"/>
          </a:p>
        </p:txBody>
      </p:sp>
      <p:pic>
        <p:nvPicPr>
          <p:cNvPr id="3076" name="Picture 4" descr="C:\Users\asus\Desktop\drs7b2JxC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3152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234" y="6093296"/>
            <a:ext cx="8229600" cy="384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>
                <a:solidFill>
                  <a:schemeClr val="bg1">
                    <a:lumMod val="95000"/>
                  </a:schemeClr>
                </a:solidFill>
              </a:rPr>
              <a:t>https://static.tildacdn.com/tild3835-3639-4032-b364-353361666661/photo1668077373.jpeg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 descr="C:\Users\asus\Desktop\photo16680773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1257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960140"/>
            <a:ext cx="4690864" cy="44795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улучшается </a:t>
            </a:r>
            <a:r>
              <a:rPr lang="ru-RU" dirty="0" smtClean="0"/>
              <a:t>память</a:t>
            </a:r>
            <a:endParaRPr lang="ru-RU" dirty="0"/>
          </a:p>
          <a:p>
            <a:pPr lvl="0"/>
            <a:r>
              <a:rPr lang="ru-RU" dirty="0"/>
              <a:t>повышается уровень </a:t>
            </a:r>
            <a:r>
              <a:rPr lang="ru-RU" dirty="0" smtClean="0"/>
              <a:t>иммунитета</a:t>
            </a:r>
            <a:endParaRPr lang="ru-RU" dirty="0"/>
          </a:p>
          <a:p>
            <a:pPr lvl="0"/>
            <a:r>
              <a:rPr lang="ru-RU" dirty="0"/>
              <a:t>увеличивается скорость регенерации </a:t>
            </a:r>
            <a:r>
              <a:rPr lang="ru-RU" dirty="0" smtClean="0"/>
              <a:t>тканей</a:t>
            </a:r>
            <a:endParaRPr lang="ru-RU" dirty="0"/>
          </a:p>
          <a:p>
            <a:pPr lvl="0"/>
            <a:r>
              <a:rPr lang="ru-RU" dirty="0"/>
              <a:t>активируются интеллектуальные </a:t>
            </a:r>
            <a:r>
              <a:rPr lang="ru-RU" dirty="0" smtClean="0"/>
              <a:t>способности</a:t>
            </a:r>
            <a:endParaRPr lang="ru-RU" dirty="0"/>
          </a:p>
          <a:p>
            <a:pPr lvl="0"/>
            <a:r>
              <a:rPr lang="ru-RU" dirty="0"/>
              <a:t>повышается выносливость нервной </a:t>
            </a:r>
            <a:r>
              <a:rPr lang="ru-RU" dirty="0" smtClean="0"/>
              <a:t>системы</a:t>
            </a:r>
            <a:endParaRPr lang="ru-RU" dirty="0"/>
          </a:p>
          <a:p>
            <a:pPr lvl="0"/>
            <a:r>
              <a:rPr lang="ru-RU" dirty="0"/>
              <a:t>улучшается работа органов </a:t>
            </a:r>
            <a:r>
              <a:rPr lang="ru-RU" dirty="0" smtClean="0"/>
              <a:t>чувств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Влияние оптимального стресса</a:t>
            </a:r>
            <a:endParaRPr lang="ru-RU" b="1" dirty="0"/>
          </a:p>
        </p:txBody>
      </p:sp>
      <p:pic>
        <p:nvPicPr>
          <p:cNvPr id="8194" name="Picture 2" descr="C:\Users\asus\Desktop\Воркшоп_Психологическая-устойчивость\164906839113155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49766" cy="476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Когда стресс полезен?</a:t>
            </a:r>
            <a:endParaRPr lang="ru-RU" dirty="0"/>
          </a:p>
        </p:txBody>
      </p:sp>
      <p:pic>
        <p:nvPicPr>
          <p:cNvPr id="36866" name="Picture 2" descr="C:\Users\asus\Desktop\Воркшоп_Психологическая-устойчивость\comfor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9228"/>
            <a:ext cx="8352928" cy="446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Что еще влияет на стресс?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075" y="1772816"/>
            <a:ext cx="8249381" cy="22322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Хронический стрессор</a:t>
            </a:r>
            <a:r>
              <a:rPr lang="ru-RU" dirty="0"/>
              <a:t>: </a:t>
            </a:r>
            <a:r>
              <a:rPr lang="ru-RU" dirty="0" smtClean="0"/>
              <a:t>Задачи всегда </a:t>
            </a:r>
            <a:r>
              <a:rPr lang="ru-RU" dirty="0"/>
              <a:t>сложны, тревожны, непредсказуемы и т.п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Социальные нормы</a:t>
            </a:r>
            <a:r>
              <a:rPr lang="ru-RU" dirty="0"/>
              <a:t>, корпоративная </a:t>
            </a:r>
            <a:r>
              <a:rPr lang="ru-RU" dirty="0" smtClean="0"/>
              <a:t>культура</a:t>
            </a:r>
            <a:endParaRPr lang="ru-RU" dirty="0"/>
          </a:p>
          <a:p>
            <a:r>
              <a:rPr lang="ru-RU" b="1" dirty="0"/>
              <a:t>Так безопаснее</a:t>
            </a:r>
            <a:r>
              <a:rPr lang="ru-RU" b="1" dirty="0" smtClean="0"/>
              <a:t>:</a:t>
            </a:r>
            <a:r>
              <a:rPr lang="ru-RU" dirty="0" smtClean="0"/>
              <a:t> Если </a:t>
            </a:r>
            <a:r>
              <a:rPr lang="ru-RU" dirty="0"/>
              <a:t>я отвечу, то получу в ответ, ситуация накалится, станет еще опаснее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C:\Users\asus\Desktop\Воркшоп_Психологическая-устойчивость\1642427977_4-abrakadabra-fun-p-stress-mem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79264"/>
            <a:ext cx="4465910" cy="25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Влияние стресса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sus\Desktop\Воркшоп_Психологическая-устойчивость\allosta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8" y="1772816"/>
            <a:ext cx="784312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C:\Users\asus\Desktop\Воркшоп_Психологическая-устойчивость\allostatic-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6627"/>
            <a:ext cx="4450184" cy="66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3826768" cy="229026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Что на нас негативно влияет?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3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Неполезный стресс</a:t>
            </a:r>
            <a:endParaRPr lang="ru-RU" dirty="0"/>
          </a:p>
        </p:txBody>
      </p:sp>
      <p:pic>
        <p:nvPicPr>
          <p:cNvPr id="37890" name="Picture 2" descr="C:\Users\asus\Desktop\Воркшоп_Психологическая-устойчивость\1.1-Astrona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3032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542492"/>
            <a:ext cx="3898776" cy="49971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Мышечное напряжение в области головы, шеи, плеч, спины.</a:t>
            </a:r>
          </a:p>
          <a:p>
            <a:pPr lvl="0"/>
            <a:r>
              <a:rPr lang="ru-RU" dirty="0"/>
              <a:t>Повышенная тревожность.</a:t>
            </a:r>
          </a:p>
          <a:p>
            <a:pPr lvl="0"/>
            <a:r>
              <a:rPr lang="ru-RU" dirty="0"/>
              <a:t>Туннельное внимание.</a:t>
            </a:r>
          </a:p>
          <a:p>
            <a:pPr lvl="0"/>
            <a:r>
              <a:rPr lang="ru-RU" dirty="0"/>
              <a:t>Из памяти выхватывается только информация, связанная со стрессором</a:t>
            </a:r>
          </a:p>
          <a:p>
            <a:pPr lvl="0"/>
            <a:r>
              <a:rPr lang="ru-RU" dirty="0"/>
              <a:t>Раздражительность по малейшему поводу.</a:t>
            </a:r>
          </a:p>
          <a:p>
            <a:pPr lvl="0"/>
            <a:r>
              <a:rPr lang="ru-RU" dirty="0"/>
              <a:t>Сниженная работоспособность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Симптомы стресса</a:t>
            </a:r>
            <a:endParaRPr lang="ru-RU" b="1" dirty="0"/>
          </a:p>
        </p:txBody>
      </p:sp>
      <p:pic>
        <p:nvPicPr>
          <p:cNvPr id="9219" name="Picture 3" descr="C:\Users\asus\Desktop\Воркшоп_Психологическая-устойчивость\vh3s2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32048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8914" name="Picture 2" descr="C:\Users\asus\Desktop\Воркшоп_Психологическая-устойчивость\1ee5a67c668d191d8adafa06122bb5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-177"/>
          <a:stretch/>
        </p:blipFill>
        <p:spPr bwMode="auto">
          <a:xfrm>
            <a:off x="0" y="0"/>
            <a:ext cx="9144000" cy="68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060848"/>
            <a:ext cx="4176465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dirty="0" smtClean="0"/>
              <a:t>Инна </a:t>
            </a:r>
            <a:r>
              <a:rPr lang="ru-RU" sz="2400" dirty="0" err="1" smtClean="0"/>
              <a:t>Панчковская</a:t>
            </a:r>
            <a:r>
              <a:rPr lang="ru-RU" sz="2400" dirty="0" smtClean="0"/>
              <a:t>, психолог, </a:t>
            </a:r>
            <a:r>
              <a:rPr lang="ru-RU" sz="2400" dirty="0" err="1" smtClean="0"/>
              <a:t>гештальт</a:t>
            </a:r>
            <a:r>
              <a:rPr lang="ru-RU" sz="2400" dirty="0" smtClean="0"/>
              <a:t>-терапевт, </a:t>
            </a:r>
            <a:r>
              <a:rPr lang="ru-RU" sz="2400" dirty="0" err="1" smtClean="0"/>
              <a:t>коуч</a:t>
            </a:r>
            <a:r>
              <a:rPr lang="ru-RU" sz="2400" dirty="0" smtClean="0"/>
              <a:t> </a:t>
            </a:r>
            <a:r>
              <a:rPr lang="en-US" sz="2400" dirty="0" smtClean="0"/>
              <a:t>(ICF)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435362"/>
            <a:ext cx="41764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pl-PL" b="1" dirty="0" smtClean="0">
                <a:solidFill>
                  <a:schemeClr val="tx1"/>
                </a:solidFill>
              </a:rPr>
              <a:t>nstagram.com/panchkovskaya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sus\Pictures\Inna_Panchkovskay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613256" cy="39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542492"/>
            <a:ext cx="4248472" cy="49971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Подавленность, апатия.</a:t>
            </a:r>
          </a:p>
          <a:p>
            <a:pPr lvl="0"/>
            <a:r>
              <a:rPr lang="ru-RU" dirty="0"/>
              <a:t>Нарушения сна.</a:t>
            </a:r>
          </a:p>
          <a:p>
            <a:pPr lvl="0"/>
            <a:r>
              <a:rPr lang="ru-RU" dirty="0"/>
              <a:t>Рассеянность, ухудшение памяти и способности к концентрации внимания, замедление темпа мыслительных процессов.</a:t>
            </a:r>
          </a:p>
          <a:p>
            <a:pPr lvl="0"/>
            <a:r>
              <a:rPr lang="ru-RU" dirty="0"/>
              <a:t>Хроническая усталость, пессимизм, желание дистанцироваться от социума.</a:t>
            </a:r>
          </a:p>
          <a:p>
            <a:pPr lvl="0"/>
            <a:r>
              <a:rPr lang="ru-RU" dirty="0"/>
              <a:t>Головная боль, необъяснимые боли в груди.</a:t>
            </a:r>
          </a:p>
          <a:p>
            <a:pPr lvl="0"/>
            <a:r>
              <a:rPr lang="ru-RU" dirty="0"/>
              <a:t>Расстройство аппетита, нарушение пищеварительной функции.</a:t>
            </a:r>
          </a:p>
          <a:p>
            <a:r>
              <a:rPr lang="ru-RU" dirty="0"/>
              <a:t>Нередко человек приобретает навязчивую привычку, например, покусывать губы, вращать шеей, поправлять волосы. 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Симптомы стресса</a:t>
            </a:r>
            <a:endParaRPr lang="ru-RU" b="1" dirty="0"/>
          </a:p>
        </p:txBody>
      </p:sp>
      <p:pic>
        <p:nvPicPr>
          <p:cNvPr id="10242" name="Picture 2" descr="C:\Users\asus\Desktop\Воркшоп_Психологическая-устойчивость\uzbagoyzya_81768211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211072" cy="42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Сила стрессовых событий</a:t>
            </a:r>
            <a:endParaRPr lang="ru-RU" b="1" dirty="0"/>
          </a:p>
        </p:txBody>
      </p:sp>
      <p:pic>
        <p:nvPicPr>
          <p:cNvPr id="2051" name="Picture 3" descr="C:\Users\asus\Desktop\Воркшоп_Психологическая-устойчивость\stres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732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6309320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https://trainingtechnology.ru/shkala-stressa-xolmsa-i-reya/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Сила стрессовых событий</a:t>
            </a:r>
            <a:endParaRPr lang="ru-RU" b="1" dirty="0"/>
          </a:p>
        </p:txBody>
      </p:sp>
      <p:pic>
        <p:nvPicPr>
          <p:cNvPr id="7170" name="Picture 2" descr="C:\Users\asus\Desktop\Воркшоп_Психологическая-устойчивость\шкала стресс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5001"/>
            <a:ext cx="6696744" cy="467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sus\Desktop\Воркшоп_Психологическая-устойчивость\1648631321_11-kartinkof-club-p-stress-smeshnie-kartinki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15" y="4252773"/>
            <a:ext cx="6768752" cy="26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392" y="26064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Как справиться со стрессом?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2503" y="1772816"/>
            <a:ext cx="8079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Задание в группе: </a:t>
            </a:r>
          </a:p>
          <a:p>
            <a:r>
              <a:rPr lang="ru-RU" sz="2400" dirty="0" smtClean="0"/>
              <a:t>В режиме мозгового штурма  набросать идеи, которые потенциально могут помочь укрепить устойчивость перед жизненными вызовами</a:t>
            </a:r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Время: </a:t>
            </a:r>
            <a:r>
              <a:rPr lang="ru-RU" sz="2400" dirty="0" smtClean="0"/>
              <a:t>5 минут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04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1916832"/>
            <a:ext cx="2736303" cy="3960441"/>
          </a:xfrm>
        </p:spPr>
        <p:txBody>
          <a:bodyPr>
            <a:normAutofit/>
          </a:bodyPr>
          <a:lstStyle/>
          <a:p>
            <a:r>
              <a:rPr lang="ru-RU" dirty="0" smtClean="0"/>
              <a:t>Достаточное количество сна</a:t>
            </a:r>
          </a:p>
          <a:p>
            <a:r>
              <a:rPr lang="ru-RU" dirty="0" smtClean="0"/>
              <a:t>Здоровое питания</a:t>
            </a:r>
          </a:p>
          <a:p>
            <a:r>
              <a:rPr lang="ru-RU" dirty="0" smtClean="0"/>
              <a:t>Физическая активность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392" y="26064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Здоровье тела</a:t>
            </a:r>
            <a:endParaRPr lang="ru-RU" b="1" dirty="0"/>
          </a:p>
        </p:txBody>
      </p:sp>
      <p:pic>
        <p:nvPicPr>
          <p:cNvPr id="24580" name="Picture 4" descr="C:\Users\asus\Desktop\Воркшоп_Психологическая-устойчивость\5199703411489094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5590486" cy="389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3394720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«Экспрессия или депрессия»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5362" name="Picture 2" descr="C:\Users\asus\Desktop\Воркшоп_Психологическая-устойчивость\69OmcRrrT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40" y="1844824"/>
            <a:ext cx="4341252" cy="391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392" y="26064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Физическая активность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0739" y="5887945"/>
            <a:ext cx="4443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Кстати, алкоголь – это сильный депрессант. Не рекомендую!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Воркшоп_Психологическая-устойчивость\xr1kh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85357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Зачем нужны эмоции?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5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1"/>
            <a:ext cx="3528392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Чтобы понимать, в каком ты находишься состоянии, какой уровень напряжения, какие потребности, важно иметь контакт с телом и эмоциями</a:t>
            </a:r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Зачем нам эмоции?</a:t>
            </a:r>
            <a:endParaRPr lang="ru-RU" dirty="0"/>
          </a:p>
        </p:txBody>
      </p:sp>
      <p:pic>
        <p:nvPicPr>
          <p:cNvPr id="34818" name="Picture 2" descr="C:\Users\asus\Desktop\Воркшоп_Психологическая-устойчивость\piramida-potrebnostey-maslo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7"/>
          <a:stretch/>
        </p:blipFill>
        <p:spPr bwMode="auto">
          <a:xfrm>
            <a:off x="3995936" y="2130357"/>
            <a:ext cx="487569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3" cy="136815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dirty="0"/>
              <a:t>Когда меняется </a:t>
            </a:r>
            <a:r>
              <a:rPr lang="ru-RU" dirty="0" smtClean="0"/>
              <a:t>настроение, </a:t>
            </a:r>
            <a:r>
              <a:rPr lang="ru-RU" dirty="0"/>
              <a:t>открывать таблицу чувств и эмоций и выбирать 3-5 чувств, наиболее полно описывающих актуальное состояние</a:t>
            </a:r>
            <a:r>
              <a:rPr lang="ru-RU" dirty="0" smtClean="0"/>
              <a:t>.</a:t>
            </a: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Понимать свои чувства</a:t>
            </a:r>
            <a:endParaRPr lang="ru-RU" b="1" dirty="0"/>
          </a:p>
        </p:txBody>
      </p:sp>
      <p:pic>
        <p:nvPicPr>
          <p:cNvPr id="29698" name="Picture 2" descr="C:\Users\asus\Desktop\Воркшоп_Психологическая-устойчивость\Таблица чувств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6" b="33540"/>
          <a:stretch/>
        </p:blipFill>
        <p:spPr bwMode="auto">
          <a:xfrm>
            <a:off x="1489764" y="3498759"/>
            <a:ext cx="6278955" cy="33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sus\Desktop\Воркшоп_Психологическая-устойчивость\og_og_163708325023882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4249"/>
            <a:ext cx="7828298" cy="34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3600" b="1" dirty="0" smtClean="0">
                <a:solidFill>
                  <a:schemeClr val="bg1"/>
                </a:solidFill>
              </a:rPr>
              <a:t>Можно ли контролировать эмоции?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Секретарь в конце </a:t>
            </a:r>
            <a:r>
              <a:rPr lang="en-US" b="1" dirty="0" smtClean="0"/>
              <a:t>XIX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Промышленная </a:t>
            </a:r>
            <a:r>
              <a:rPr lang="ru-RU" sz="2000" b="1" dirty="0" smtClean="0"/>
              <a:t>революция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оявление </a:t>
            </a:r>
            <a:r>
              <a:rPr lang="ru-RU" sz="2000" dirty="0"/>
              <a:t>крупных заводов приводит к тому, что личные помощники появляются не только у чиновников или </a:t>
            </a:r>
            <a:r>
              <a:rPr lang="ru-RU" sz="2000" dirty="0" smtClean="0"/>
              <a:t>вельмож, </a:t>
            </a:r>
            <a:r>
              <a:rPr lang="ru-RU" sz="2000" dirty="0"/>
              <a:t>но и директоров </a:t>
            </a:r>
            <a:r>
              <a:rPr lang="ru-RU" sz="2000" dirty="0" smtClean="0"/>
              <a:t>фабрик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Составление документов</a:t>
            </a:r>
            <a:br>
              <a:rPr lang="ru-RU" dirty="0" smtClean="0"/>
            </a:br>
            <a:r>
              <a:rPr lang="ru-RU" dirty="0" smtClean="0"/>
              <a:t>2. Отправка телеграмм</a:t>
            </a:r>
            <a:br>
              <a:rPr lang="ru-RU" dirty="0" smtClean="0"/>
            </a:br>
            <a:r>
              <a:rPr lang="ru-RU" dirty="0" smtClean="0"/>
              <a:t>3. Набор текста на машинке</a:t>
            </a:r>
            <a:br>
              <a:rPr lang="ru-RU" dirty="0" smtClean="0"/>
            </a:br>
            <a:r>
              <a:rPr lang="ru-RU" dirty="0" smtClean="0"/>
              <a:t>4. Организация чая-кофе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6093295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https://ukraine.segodnya.ua/ukraine/cekretari-kak-menjalic-ikh-objazannocti-i-u-koho-rabota-zakonchilac-cvadboj-195280.html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6768752" cy="259228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Как </a:t>
            </a:r>
            <a:r>
              <a:rPr lang="ru-RU" dirty="0"/>
              <a:t>я испытываю злость (другую эмоцию)?</a:t>
            </a:r>
          </a:p>
          <a:p>
            <a:pPr lvl="0"/>
            <a:r>
              <a:rPr lang="ru-RU" dirty="0"/>
              <a:t>Почему я испытываю злость?</a:t>
            </a:r>
          </a:p>
          <a:p>
            <a:pPr lvl="0"/>
            <a:r>
              <a:rPr lang="ru-RU" dirty="0"/>
              <a:t>Когда я уже испытывал злость?</a:t>
            </a:r>
          </a:p>
          <a:p>
            <a:pPr lvl="0"/>
            <a:r>
              <a:rPr lang="ru-RU" dirty="0"/>
              <a:t>Как часто я злюсь?</a:t>
            </a:r>
          </a:p>
          <a:p>
            <a:pPr lvl="0"/>
            <a:r>
              <a:rPr lang="ru-RU" dirty="0"/>
              <a:t>Чем злость мне помогает?</a:t>
            </a:r>
          </a:p>
          <a:p>
            <a:pPr lvl="0"/>
            <a:r>
              <a:rPr lang="ru-RU" dirty="0"/>
              <a:t>Чем и где злость мешает?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Проживать эмоции</a:t>
            </a:r>
            <a:endParaRPr lang="ru-RU" b="1" dirty="0"/>
          </a:p>
        </p:txBody>
      </p:sp>
      <p:pic>
        <p:nvPicPr>
          <p:cNvPr id="30722" name="Picture 2" descr="C:\Users\asus\Desktop\Воркшоп_Психологическая-устойчивость\nu-davay-taya-rasskazhi-kak-ty-men_14895641_b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58" y="4077072"/>
            <a:ext cx="4675673" cy="26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Осознанность: «Я осознаю…»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sus\Desktop\Воркшоп_Психологическая-устойчивость\14264905072022_aadc6dada1c2b47a57ee8a782537d4bcc1e79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1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/>
              <a:t>Декатастрофизация</a:t>
            </a:r>
            <a:r>
              <a:rPr lang="en-US" b="1" dirty="0" smtClean="0"/>
              <a:t> </a:t>
            </a:r>
            <a:r>
              <a:rPr lang="ru-RU" b="1" dirty="0" smtClean="0"/>
              <a:t>мыслей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5661248"/>
            <a:ext cx="4104456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Кстати, это был учебный пожар. А выросшая девочка продала это фото за 500 000 </a:t>
            </a:r>
            <a:r>
              <a:rPr lang="en-US" sz="1600" dirty="0">
                <a:solidFill>
                  <a:srgbClr val="FF0000"/>
                </a:solidFill>
              </a:rPr>
              <a:t>$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C:\Users\asus\Desktop\Воркшоп_Психологическая-устойчивость\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06" y="191683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772816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Что </a:t>
            </a:r>
            <a:r>
              <a:rPr lang="ru-RU" sz="2800" dirty="0" smtClean="0"/>
              <a:t>худшее </a:t>
            </a:r>
            <a:r>
              <a:rPr lang="ru-RU" sz="2800" dirty="0"/>
              <a:t>может случиться</a:t>
            </a:r>
            <a:r>
              <a:rPr lang="ru-RU" sz="2800" dirty="0" smtClean="0"/>
              <a:t>?</a:t>
            </a:r>
          </a:p>
          <a:p>
            <a:pPr lvl="0"/>
            <a:r>
              <a:rPr lang="ru-RU" sz="2800" dirty="0" smtClean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Какой </a:t>
            </a:r>
            <a:r>
              <a:rPr lang="ru-RU" sz="2800" dirty="0"/>
              <a:t>может быть </a:t>
            </a:r>
            <a:r>
              <a:rPr lang="ru-RU" sz="2800" dirty="0" smtClean="0"/>
              <a:t>лучший </a:t>
            </a:r>
            <a:r>
              <a:rPr lang="ru-RU" sz="2800" dirty="0"/>
              <a:t>исход? </a:t>
            </a:r>
            <a:endParaRPr lang="ru-RU" sz="2800" dirty="0" smtClean="0"/>
          </a:p>
          <a:p>
            <a:pPr lvl="0"/>
            <a:endParaRPr lang="ru-RU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Какой </a:t>
            </a:r>
            <a:r>
              <a:rPr lang="ru-RU" sz="2800" dirty="0"/>
              <a:t>самый реалистичный сценарий? </a:t>
            </a:r>
          </a:p>
        </p:txBody>
      </p:sp>
    </p:spTree>
    <p:extLst>
      <p:ext uri="{BB962C8B-B14F-4D97-AF65-F5344CB8AC3E}">
        <p14:creationId xmlns:p14="http://schemas.microsoft.com/office/powerpoint/2010/main" val="40454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Сканер тела: </a:t>
            </a:r>
            <a:r>
              <a:rPr lang="ru-RU" dirty="0"/>
              <a:t>сантиметр за </a:t>
            </a:r>
            <a:r>
              <a:rPr lang="ru-RU" dirty="0" smtClean="0"/>
              <a:t>сантиметром пройтись от макушки до пальцев стоп</a:t>
            </a:r>
          </a:p>
          <a:p>
            <a:pPr marL="0" indent="0" algn="ctr">
              <a:buNone/>
            </a:pPr>
            <a:r>
              <a:rPr lang="ru-RU" b="1" dirty="0" smtClean="0"/>
              <a:t>или</a:t>
            </a:r>
          </a:p>
          <a:p>
            <a:r>
              <a:rPr lang="ru-RU" dirty="0" smtClean="0"/>
              <a:t>Фокусироваться на дыхании</a:t>
            </a:r>
          </a:p>
          <a:p>
            <a:pPr marL="0" indent="0" algn="ctr">
              <a:buNone/>
            </a:pPr>
            <a:r>
              <a:rPr lang="ru-RU" b="1" dirty="0" smtClean="0"/>
              <a:t>или</a:t>
            </a:r>
          </a:p>
          <a:p>
            <a:r>
              <a:rPr lang="ru-RU" dirty="0" smtClean="0"/>
              <a:t>Фокусироваться на точке между глаз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Просите мысли прийти позже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392" y="26064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Медитация</a:t>
            </a:r>
            <a:endParaRPr lang="ru-RU" b="1" dirty="0"/>
          </a:p>
        </p:txBody>
      </p:sp>
      <p:pic>
        <p:nvPicPr>
          <p:cNvPr id="14339" name="Picture 3" descr="C:\Users\asus\Desktop\Воркшоп_Психологическая-устойчивость\Faxwc23WIAAhI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7" y="1628800"/>
            <a:ext cx="311645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b="1" dirty="0" smtClean="0"/>
              <a:t>Дыхание «4-4-4-4»</a:t>
            </a:r>
            <a:endParaRPr lang="ru-RU" dirty="0"/>
          </a:p>
        </p:txBody>
      </p:sp>
      <p:pic>
        <p:nvPicPr>
          <p:cNvPr id="27650" name="Picture 2" descr="C:\Users\asus\Desktop\Воркшоп_Психологическая-устойчивость\image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08337" cy="45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b="1" dirty="0" smtClean="0"/>
              <a:t>Дыхание «4-7-8»/ «3-4-5»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7488831" cy="14401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вдыхать в течение </a:t>
            </a:r>
            <a:r>
              <a:rPr lang="ru-RU" dirty="0" smtClean="0"/>
              <a:t>4</a:t>
            </a:r>
            <a:r>
              <a:rPr lang="ru-RU" b="1" dirty="0" smtClean="0"/>
              <a:t> </a:t>
            </a:r>
            <a:r>
              <a:rPr lang="ru-RU" dirty="0"/>
              <a:t>секунд, </a:t>
            </a:r>
            <a:endParaRPr lang="ru-RU" dirty="0" smtClean="0"/>
          </a:p>
          <a:p>
            <a:r>
              <a:rPr lang="ru-RU" dirty="0" smtClean="0"/>
              <a:t>задерживать </a:t>
            </a:r>
            <a:r>
              <a:rPr lang="ru-RU" dirty="0"/>
              <a:t>дыхание на </a:t>
            </a:r>
            <a:r>
              <a:rPr lang="ru-RU" b="1" dirty="0" smtClean="0"/>
              <a:t>7 </a:t>
            </a:r>
            <a:r>
              <a:rPr lang="ru-RU" dirty="0" smtClean="0"/>
              <a:t>секунды</a:t>
            </a:r>
          </a:p>
          <a:p>
            <a:r>
              <a:rPr lang="ru-RU" dirty="0" smtClean="0"/>
              <a:t>выдыхать </a:t>
            </a:r>
            <a:r>
              <a:rPr lang="ru-RU" dirty="0"/>
              <a:t>в течение </a:t>
            </a:r>
            <a:r>
              <a:rPr lang="ru-RU" dirty="0" smtClean="0"/>
              <a:t>8 </a:t>
            </a:r>
            <a:r>
              <a:rPr lang="ru-RU" dirty="0"/>
              <a:t>секунд</a:t>
            </a:r>
            <a:endParaRPr lang="ru-RU" b="1" dirty="0"/>
          </a:p>
        </p:txBody>
      </p:sp>
      <p:pic>
        <p:nvPicPr>
          <p:cNvPr id="28674" name="Picture 2" descr="C:\Users\asus\Desktop\Воркшоп_Психологическая-устойчивость\tehdih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5114193" cy="32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b="1" dirty="0"/>
              <a:t>Техника «5−4-3−2-1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844824"/>
            <a:ext cx="3970785" cy="4281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Назвать:</a:t>
            </a:r>
          </a:p>
          <a:p>
            <a:r>
              <a:rPr lang="ru-RU" b="1" dirty="0" smtClean="0"/>
              <a:t>5 </a:t>
            </a:r>
            <a:r>
              <a:rPr lang="ru-RU" b="1" dirty="0"/>
              <a:t>предметов</a:t>
            </a:r>
            <a:r>
              <a:rPr lang="ru-RU" dirty="0"/>
              <a:t>, которые я </a:t>
            </a:r>
            <a:r>
              <a:rPr lang="ru-RU" dirty="0" smtClean="0"/>
              <a:t>вижу</a:t>
            </a:r>
          </a:p>
          <a:p>
            <a:r>
              <a:rPr lang="ru-RU" b="1" dirty="0" smtClean="0"/>
              <a:t>4 </a:t>
            </a:r>
            <a:r>
              <a:rPr lang="ru-RU" b="1" dirty="0"/>
              <a:t>звука</a:t>
            </a:r>
            <a:r>
              <a:rPr lang="ru-RU" dirty="0"/>
              <a:t>, которые я </a:t>
            </a:r>
            <a:r>
              <a:rPr lang="ru-RU" dirty="0" smtClean="0"/>
              <a:t>слышу</a:t>
            </a:r>
          </a:p>
          <a:p>
            <a:r>
              <a:rPr lang="ru-RU" b="1" dirty="0" smtClean="0"/>
              <a:t>3 </a:t>
            </a:r>
            <a:r>
              <a:rPr lang="ru-RU" b="1" dirty="0"/>
              <a:t>тактильных ощущения</a:t>
            </a:r>
            <a:r>
              <a:rPr lang="ru-RU" dirty="0"/>
              <a:t>, которые я </a:t>
            </a:r>
            <a:r>
              <a:rPr lang="ru-RU" dirty="0" smtClean="0"/>
              <a:t>ощущаю</a:t>
            </a:r>
          </a:p>
          <a:p>
            <a:r>
              <a:rPr lang="ru-RU" b="1" dirty="0" smtClean="0"/>
              <a:t>2 запаха</a:t>
            </a:r>
          </a:p>
          <a:p>
            <a:r>
              <a:rPr lang="ru-RU" b="1" dirty="0" smtClean="0"/>
              <a:t>1 </a:t>
            </a:r>
            <a:r>
              <a:rPr lang="ru-RU" b="1" dirty="0"/>
              <a:t>вкус</a:t>
            </a:r>
          </a:p>
        </p:txBody>
      </p:sp>
      <p:pic>
        <p:nvPicPr>
          <p:cNvPr id="26626" name="Picture 2" descr="C:\Users\asus\Desktop\Воркшоп_Психологическая-устойчивость\1621554209_27-phonoteka_org-p-fon-komnata-multyashnaya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81" y="1844824"/>
            <a:ext cx="417646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392" y="26064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Управление временем. </a:t>
            </a:r>
          </a:p>
          <a:p>
            <a:r>
              <a:rPr lang="ru-RU" sz="2800" dirty="0" smtClean="0"/>
              <a:t>Матрица Эйзенхауэра</a:t>
            </a:r>
            <a:endParaRPr lang="ru-RU" sz="2800" dirty="0"/>
          </a:p>
        </p:txBody>
      </p:sp>
      <p:pic>
        <p:nvPicPr>
          <p:cNvPr id="33795" name="Picture 3" descr="C:\Users\asus\Desktop\Воркшоп_Психологическая-устойчивость\104582002_3536163966413139_439356027237815464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5"/>
          <a:stretch/>
        </p:blipFill>
        <p:spPr bwMode="auto">
          <a:xfrm>
            <a:off x="1763688" y="1700807"/>
            <a:ext cx="5976664" cy="50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392" y="26064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Управление временем</a:t>
            </a:r>
            <a:endParaRPr lang="ru-RU" b="1" dirty="0"/>
          </a:p>
        </p:txBody>
      </p:sp>
      <p:pic>
        <p:nvPicPr>
          <p:cNvPr id="32770" name="Picture 2" descr="C:\Users\asus\Desktop\Воркшоп_Психологическая-устойчивость\756214327765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493001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sus\Desktop\Воркшоп_Психологическая-устойчивость\3c581100c73edf5be509fa0abe3efc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3"/>
            <a:ext cx="3911294" cy="39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392" y="26064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Творчество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48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Секретарь_Описание ваканси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5"/>
          <a:stretch/>
        </p:blipFill>
        <p:spPr bwMode="auto">
          <a:xfrm>
            <a:off x="239043" y="1556792"/>
            <a:ext cx="8700599" cy="46743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4543" y="188640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Секретарь-референт</a:t>
            </a:r>
            <a:r>
              <a:rPr lang="en-US" b="1" dirty="0" smtClean="0"/>
              <a:t>, </a:t>
            </a:r>
            <a:r>
              <a:rPr lang="ru-RU" b="1" dirty="0" smtClean="0"/>
              <a:t>наши дни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9042" y="6453336"/>
            <a:ext cx="87005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https://hh.ru/vacancy/77762981?query=%D1%80%D0%B5%D1%84%D0%B5%D1%80%D0%B5%D0%BD%D1%82&amp;from=vacancy_search_list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390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sus\Desktop\Воркшоп_Психологическая-устойчивость\1661465051_2-gamerwall-pro-p-progulka-v-lesu-krasiv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2" y="1500077"/>
            <a:ext cx="8229600" cy="52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392" y="26064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Прогулки на природе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00808"/>
            <a:ext cx="3870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Прогулки среди зелени влияют на психику как метод психотерапии </a:t>
            </a:r>
            <a:r>
              <a:rPr lang="ru-RU" sz="2800" b="1" dirty="0" smtClean="0">
                <a:solidFill>
                  <a:schemeClr val="bg1"/>
                </a:solidFill>
              </a:rPr>
              <a:t>Десенсибилизация и переработка движением глаз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28800"/>
            <a:ext cx="3883968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течение дня записывай все действия, за которые можешь себя похвалить. От самый маленьких действий и шагов, то серьезных </a:t>
            </a:r>
            <a:r>
              <a:rPr lang="ru-RU" dirty="0" smtClean="0"/>
              <a:t>поступков.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Иногда даже поход в душ – это целый подвиг!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392" y="26064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Список похвальных дел</a:t>
            </a:r>
            <a:endParaRPr lang="ru-RU" b="1" dirty="0"/>
          </a:p>
        </p:txBody>
      </p:sp>
      <p:pic>
        <p:nvPicPr>
          <p:cNvPr id="43010" name="Picture 2" descr="C:\Users\asus\Desktop\Воркшоп_Психологическая-устойчивость\1396970938_2127638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606800" cy="349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70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392" y="26064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Ведение личного дневника</a:t>
            </a:r>
            <a:endParaRPr lang="ru-RU" b="1" dirty="0"/>
          </a:p>
        </p:txBody>
      </p:sp>
      <p:pic>
        <p:nvPicPr>
          <p:cNvPr id="40963" name="Picture 3" descr="C:\Users\asus\Desktop\Воркшоп_Психологическая-устойчивость\ils4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12302"/>
            <a:ext cx="5715001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70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2116422"/>
            <a:ext cx="3322712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Каждый день перед сном благодариться себя за любые 3 качества, поступка, мысли, </a:t>
            </a:r>
            <a:r>
              <a:rPr lang="ru-RU" dirty="0" smtClean="0"/>
              <a:t>идеи и т.д.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392" y="26064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Практика благодарности себе</a:t>
            </a:r>
            <a:endParaRPr lang="ru-RU" b="1" dirty="0"/>
          </a:p>
        </p:txBody>
      </p:sp>
      <p:pic>
        <p:nvPicPr>
          <p:cNvPr id="44034" name="Picture 2" descr="C:\Users\asus\Desktop\Воркшоп_Психологическая-устойчивость\спасиб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r="4150"/>
          <a:stretch/>
        </p:blipFill>
        <p:spPr bwMode="auto">
          <a:xfrm>
            <a:off x="410700" y="2132856"/>
            <a:ext cx="4791929" cy="37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asus\Desktop\Воркшоп_Психологическая-устойчивость\eywrgs8mb8u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68590"/>
            <a:ext cx="5616623" cy="65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Что почитать?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840963"/>
            <a:ext cx="46085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«Как рождаются эмоции»</a:t>
            </a:r>
          </a:p>
          <a:p>
            <a:pPr marL="0" indent="0">
              <a:buNone/>
            </a:pPr>
            <a:r>
              <a:rPr lang="ru-RU" sz="2800" b="1" dirty="0" smtClean="0"/>
              <a:t>Лиза Фельдман </a:t>
            </a:r>
            <a:r>
              <a:rPr lang="ru-RU" sz="2800" b="1" dirty="0" err="1" smtClean="0"/>
              <a:t>Барретт</a:t>
            </a:r>
            <a:endParaRPr lang="ru-RU" sz="2800" b="1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i="1" dirty="0" smtClean="0"/>
              <a:t>Нейропсихология понятным языком. Обоснование психологических механизмов + рекомендации по обслуживанию себя и своей психики</a:t>
            </a:r>
            <a:endParaRPr lang="ru-RU" sz="2800" i="1" dirty="0"/>
          </a:p>
        </p:txBody>
      </p:sp>
      <p:pic>
        <p:nvPicPr>
          <p:cNvPr id="17410" name="Picture 2" descr="C:\Users\asus\Desktop\Воркшоп_Психологическая-устойчивость\kak-rozhdajutsja-jemocii-1200x6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r="30986"/>
          <a:stretch/>
        </p:blipFill>
        <p:spPr bwMode="auto">
          <a:xfrm>
            <a:off x="611560" y="1826222"/>
            <a:ext cx="3312368" cy="454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Что почитать?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556792"/>
            <a:ext cx="460851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smtClean="0"/>
              <a:t>«Практикум по </a:t>
            </a:r>
            <a:r>
              <a:rPr lang="ru-RU" sz="2800" b="1" dirty="0" err="1" smtClean="0"/>
              <a:t>гештальт</a:t>
            </a:r>
            <a:r>
              <a:rPr lang="ru-RU" sz="2800" b="1" dirty="0" smtClean="0"/>
              <a:t>-терапии»</a:t>
            </a:r>
          </a:p>
          <a:p>
            <a:pPr marL="0" indent="0">
              <a:buNone/>
            </a:pPr>
            <a:r>
              <a:rPr lang="ru-RU" sz="2800" b="1" dirty="0" smtClean="0"/>
              <a:t>Фриц </a:t>
            </a:r>
            <a:r>
              <a:rPr lang="ru-RU" sz="2800" b="1" dirty="0" err="1" smtClean="0"/>
              <a:t>Перлз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Гудмен</a:t>
            </a:r>
            <a:r>
              <a:rPr lang="ru-RU" sz="2800" b="1" dirty="0" smtClean="0"/>
              <a:t> П., </a:t>
            </a:r>
            <a:r>
              <a:rPr lang="ru-RU" sz="2800" b="1" dirty="0" err="1" smtClean="0"/>
              <a:t>Хефферлин</a:t>
            </a:r>
            <a:r>
              <a:rPr lang="ru-RU" sz="2800" b="1" dirty="0" smtClean="0"/>
              <a:t> Р.</a:t>
            </a:r>
          </a:p>
          <a:p>
            <a:pPr marL="0" indent="0">
              <a:buNone/>
            </a:pPr>
            <a:endParaRPr lang="ru-RU" sz="2800" b="1" i="1" dirty="0" smtClean="0"/>
          </a:p>
          <a:p>
            <a:pPr marL="0" indent="0">
              <a:buNone/>
            </a:pPr>
            <a:r>
              <a:rPr lang="ru-RU" sz="2800" i="1" dirty="0" smtClean="0"/>
              <a:t>Книга предлагает упражнения, помогающие заново </a:t>
            </a:r>
            <a:r>
              <a:rPr lang="ru-RU" sz="2800" i="1" dirty="0"/>
              <a:t>открыть самого себя, осознать свои истинные устремления и потребности и научиться эффективно и с удовольствием проживать собственную жизнь.</a:t>
            </a:r>
          </a:p>
        </p:txBody>
      </p:sp>
      <p:pic>
        <p:nvPicPr>
          <p:cNvPr id="18434" name="Picture 2" descr="C:\Users\asus\Desktop\Воркшоп_Психологическая-устойчивость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Что посмотреть?</a:t>
            </a:r>
            <a:endParaRPr lang="ru-RU" dirty="0"/>
          </a:p>
        </p:txBody>
      </p:sp>
      <p:pic>
        <p:nvPicPr>
          <p:cNvPr id="35842" name="Picture 2" descr="C:\Users\asus\Desktop\Воркшоп_Психологическая-устойчивость\inside-out-pixar-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37083"/>
            <a:ext cx="7272808" cy="47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5194920" cy="3705275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Resilience</a:t>
            </a:r>
            <a:r>
              <a:rPr lang="ru-RU" b="1" dirty="0" smtClean="0"/>
              <a:t> - </a:t>
            </a:r>
            <a:r>
              <a:rPr lang="ru-RU" dirty="0"/>
              <a:t>способность к амортизации, восстановлению исходного функционального </a:t>
            </a:r>
            <a:r>
              <a:rPr lang="ru-RU" dirty="0" smtClean="0"/>
              <a:t>состояния</a:t>
            </a:r>
            <a:endParaRPr lang="ru-RU" dirty="0"/>
          </a:p>
          <a:p>
            <a:endParaRPr lang="ru-RU" dirty="0"/>
          </a:p>
        </p:txBody>
      </p:sp>
      <p:pic>
        <p:nvPicPr>
          <p:cNvPr id="21510" name="Picture 6" descr="C:\Users\asus\Desktop\Воркшоп_Психологическая-устойчивость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Психологическая устойчивость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5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Алло? </a:t>
            </a:r>
            <a:r>
              <a:rPr lang="ru-RU" dirty="0" err="1" smtClean="0"/>
              <a:t>Аллостаз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0482" name="Picture 2" descr="C:\Users\asus\Desktop\Воркшоп_Психологическая-устойчивость\lindsaybraman-allostatic-load-_0002_Layer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3134"/>
            <a:ext cx="5664467" cy="4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Алло? </a:t>
            </a:r>
            <a:r>
              <a:rPr lang="ru-RU" dirty="0" err="1" smtClean="0"/>
              <a:t>Аллостаз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9940" name="Picture 4" descr="C:\Users\asus\Desktop\Воркшоп_Психологическая-устойчивость\431157_1_En_6_Fig12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50848"/>
            <a:ext cx="6059413" cy="46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978" y="6237312"/>
            <a:ext cx="8229600" cy="434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>
                <a:solidFill>
                  <a:schemeClr val="bg1">
                    <a:lumMod val="95000"/>
                  </a:schemeClr>
                </a:solidFill>
              </a:rPr>
              <a:t>https://vsetreningi.ru/avatars/objects/8-3060_1_6.jpg?9159cbd3d25957a6ad634dad4c00fd2a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C:\Users\asus\Desktop\8-3060_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0"/>
          <a:stretch/>
        </p:blipFill>
        <p:spPr bwMode="auto">
          <a:xfrm>
            <a:off x="3851919" y="263192"/>
            <a:ext cx="5112567" cy="65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282781"/>
            <a:ext cx="3384376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Источники</a:t>
            </a:r>
            <a:br>
              <a:rPr lang="ru-RU" b="1" dirty="0" smtClean="0"/>
            </a:br>
            <a:r>
              <a:rPr lang="ru-RU" b="1" dirty="0" smtClean="0"/>
              <a:t>стресса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84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724</Words>
  <Application>Microsoft Office PowerPoint</Application>
  <PresentationFormat>Экран (4:3)</PresentationFormat>
  <Paragraphs>132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Психологическая устойчивость</vt:lpstr>
      <vt:lpstr>Инна Панчковская, психолог, гештальт-терапевт, коуч (ICF)</vt:lpstr>
      <vt:lpstr>Секретарь в конце XIX века</vt:lpstr>
      <vt:lpstr>Презентация PowerPoint</vt:lpstr>
      <vt:lpstr>Психологическая устойчивость</vt:lpstr>
      <vt:lpstr>Алло? Аллостаз!</vt:lpstr>
      <vt:lpstr>Алло? Аллостаз!</vt:lpstr>
      <vt:lpstr>Презентация PowerPoint</vt:lpstr>
      <vt:lpstr>Источники стресса</vt:lpstr>
      <vt:lpstr>Стресс по Селье</vt:lpstr>
      <vt:lpstr>Стресс по Селье</vt:lpstr>
      <vt:lpstr>Презентация PowerPoint</vt:lpstr>
      <vt:lpstr>Влияние оптимального стресса</vt:lpstr>
      <vt:lpstr>Когда стресс полезен?</vt:lpstr>
      <vt:lpstr>Что еще влияет на стресс?</vt:lpstr>
      <vt:lpstr>Влияние стресса</vt:lpstr>
      <vt:lpstr>Что на нас негативно влияет?</vt:lpstr>
      <vt:lpstr>Неполезный стресс</vt:lpstr>
      <vt:lpstr>Симптомы стресса</vt:lpstr>
      <vt:lpstr>Симптомы стресса</vt:lpstr>
      <vt:lpstr>Сила стрессовых событий</vt:lpstr>
      <vt:lpstr>Сила стрессовых событий</vt:lpstr>
      <vt:lpstr>Презентация PowerPoint</vt:lpstr>
      <vt:lpstr>Презентация PowerPoint</vt:lpstr>
      <vt:lpstr>Презентация PowerPoint</vt:lpstr>
      <vt:lpstr>Зачем нужны эмоции?</vt:lpstr>
      <vt:lpstr>Зачем нам эмоции?</vt:lpstr>
      <vt:lpstr>Понимать свои чувства</vt:lpstr>
      <vt:lpstr>Можно ли контролировать эмоции?</vt:lpstr>
      <vt:lpstr>Проживать эмоции</vt:lpstr>
      <vt:lpstr>Осознанность: «Я осознаю…»</vt:lpstr>
      <vt:lpstr>Декатастрофизация мыслей</vt:lpstr>
      <vt:lpstr>Презентация PowerPoint</vt:lpstr>
      <vt:lpstr>Дыхание «4-4-4-4»</vt:lpstr>
      <vt:lpstr>Дыхание «4-7-8»/ «3-4-5»</vt:lpstr>
      <vt:lpstr>Техника «5−4-3−2-1»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почитать?</vt:lpstr>
      <vt:lpstr>Что почитать?</vt:lpstr>
      <vt:lpstr>Что посмотреть?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секретаря</dc:title>
  <dc:creator>Inna</dc:creator>
  <cp:lastModifiedBy>Inna</cp:lastModifiedBy>
  <cp:revision>37</cp:revision>
  <dcterms:created xsi:type="dcterms:W3CDTF">2023-03-20T18:40:12Z</dcterms:created>
  <dcterms:modified xsi:type="dcterms:W3CDTF">2023-03-23T20:27:29Z</dcterms:modified>
</cp:coreProperties>
</file>