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87" r:id="rId3"/>
    <p:sldId id="274" r:id="rId4"/>
    <p:sldId id="290" r:id="rId5"/>
    <p:sldId id="291" r:id="rId6"/>
    <p:sldId id="271" r:id="rId7"/>
    <p:sldId id="261" r:id="rId8"/>
    <p:sldId id="292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4" autoAdjust="0"/>
    <p:restoredTop sz="94660"/>
  </p:normalViewPr>
  <p:slideViewPr>
    <p:cSldViewPr>
      <p:cViewPr>
        <p:scale>
          <a:sx n="84" d="100"/>
          <a:sy n="84" d="100"/>
        </p:scale>
        <p:origin x="-114" y="-2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98722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8641a476e9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8641a476e9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Google Shape;1099;g989ac4e946_2_14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0" name="Google Shape;1100;g989ac4e946_2_14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g989ac4e946_2_5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5" name="Google Shape;745;g989ac4e946_2_5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Google Shape;1099;g989ac4e946_2_14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0" name="Google Shape;1100;g989ac4e946_2_14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Google Shape;1099;g989ac4e946_2_14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0" name="Google Shape;1100;g989ac4e946_2_14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989ac4e946_2_7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989ac4e946_2_7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98abda3da0_0_4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98abda3da0_0_4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isk Management Infographics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5393875" y="1317953"/>
            <a:ext cx="3290100" cy="17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5200"/>
              <a:buNone/>
              <a:defRPr sz="4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210875" y="3307747"/>
            <a:ext cx="2473200" cy="5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710275" y="1152475"/>
            <a:ext cx="7723500" cy="3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457225" y="409575"/>
            <a:ext cx="8229600" cy="32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Ref idx="1001">
        <a:schemeClr val="bg2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0275" y="1152475"/>
            <a:ext cx="7723500" cy="34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 mod="1">
    <p:ext uri="{27BBF7A9-308A-43DC-89C8-2F10F3537804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pos="288">
          <p15:clr>
            <a:srgbClr val="EA4335"/>
          </p15:clr>
        </p15:guide>
        <p15:guide id="2" orient="horz" pos="258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2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4176">
          <p15:clr>
            <a:srgbClr val="EA4335"/>
          </p15:clr>
        </p15:guide>
        <p15:guide id="8" pos="1584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ctrTitle"/>
          </p:nvPr>
        </p:nvSpPr>
        <p:spPr>
          <a:xfrm>
            <a:off x="5393875" y="1317953"/>
            <a:ext cx="3290100" cy="17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Принципи економије</a:t>
            </a:r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subTitle" idx="1"/>
          </p:nvPr>
        </p:nvSpPr>
        <p:spPr>
          <a:xfrm>
            <a:off x="6210875" y="3307747"/>
            <a:ext cx="2473200" cy="51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>
                <a:latin typeface="Fira Sans Extra Condensed"/>
              </a:rPr>
              <a:t>Прва година учења </a:t>
            </a:r>
            <a:endParaRPr>
              <a:latin typeface="Fira Sans Extra Condensed"/>
            </a:endParaRPr>
          </a:p>
        </p:txBody>
      </p:sp>
      <p:grpSp>
        <p:nvGrpSpPr>
          <p:cNvPr id="57" name="Google Shape;57;p15"/>
          <p:cNvGrpSpPr/>
          <p:nvPr/>
        </p:nvGrpSpPr>
        <p:grpSpPr>
          <a:xfrm>
            <a:off x="240995" y="-6343"/>
            <a:ext cx="4775744" cy="6136527"/>
            <a:chOff x="2966750" y="1165750"/>
            <a:chExt cx="3166099" cy="3977784"/>
          </a:xfrm>
        </p:grpSpPr>
        <p:sp>
          <p:nvSpPr>
            <p:cNvPr id="58" name="Google Shape;58;p15"/>
            <p:cNvSpPr/>
            <p:nvPr/>
          </p:nvSpPr>
          <p:spPr>
            <a:xfrm>
              <a:off x="2966750" y="1165750"/>
              <a:ext cx="3166099" cy="3977784"/>
            </a:xfrm>
            <a:custGeom>
              <a:avLst/>
              <a:gdLst/>
              <a:ahLst/>
              <a:cxnLst/>
              <a:rect l="l" t="t" r="r" b="b"/>
              <a:pathLst>
                <a:path w="114527" h="143888" extrusionOk="0">
                  <a:moveTo>
                    <a:pt x="57841" y="0"/>
                  </a:moveTo>
                  <a:lnTo>
                    <a:pt x="48792" y="15895"/>
                  </a:lnTo>
                  <a:lnTo>
                    <a:pt x="51531" y="15895"/>
                  </a:lnTo>
                  <a:lnTo>
                    <a:pt x="51531" y="19181"/>
                  </a:lnTo>
                  <a:lnTo>
                    <a:pt x="51531" y="19979"/>
                  </a:lnTo>
                  <a:lnTo>
                    <a:pt x="51531" y="20086"/>
                  </a:lnTo>
                  <a:lnTo>
                    <a:pt x="51554" y="20217"/>
                  </a:lnTo>
                  <a:lnTo>
                    <a:pt x="51578" y="20515"/>
                  </a:lnTo>
                  <a:lnTo>
                    <a:pt x="51614" y="21098"/>
                  </a:lnTo>
                  <a:cubicBezTo>
                    <a:pt x="51638" y="21491"/>
                    <a:pt x="51650" y="21884"/>
                    <a:pt x="51697" y="22277"/>
                  </a:cubicBezTo>
                  <a:lnTo>
                    <a:pt x="51876" y="23444"/>
                  </a:lnTo>
                  <a:lnTo>
                    <a:pt x="51971" y="24027"/>
                  </a:lnTo>
                  <a:cubicBezTo>
                    <a:pt x="52007" y="24218"/>
                    <a:pt x="52066" y="24408"/>
                    <a:pt x="52102" y="24599"/>
                  </a:cubicBezTo>
                  <a:lnTo>
                    <a:pt x="52412" y="25742"/>
                  </a:lnTo>
                  <a:cubicBezTo>
                    <a:pt x="52507" y="26123"/>
                    <a:pt x="52662" y="26492"/>
                    <a:pt x="52793" y="26861"/>
                  </a:cubicBezTo>
                  <a:cubicBezTo>
                    <a:pt x="52935" y="27230"/>
                    <a:pt x="53055" y="27611"/>
                    <a:pt x="53221" y="27968"/>
                  </a:cubicBezTo>
                  <a:lnTo>
                    <a:pt x="53733" y="29028"/>
                  </a:lnTo>
                  <a:cubicBezTo>
                    <a:pt x="53817" y="29206"/>
                    <a:pt x="53900" y="29385"/>
                    <a:pt x="53995" y="29552"/>
                  </a:cubicBezTo>
                  <a:lnTo>
                    <a:pt x="54305" y="30064"/>
                  </a:lnTo>
                  <a:lnTo>
                    <a:pt x="54912" y="31064"/>
                  </a:lnTo>
                  <a:cubicBezTo>
                    <a:pt x="55138" y="31385"/>
                    <a:pt x="55376" y="31707"/>
                    <a:pt x="55614" y="32016"/>
                  </a:cubicBezTo>
                  <a:cubicBezTo>
                    <a:pt x="56067" y="32659"/>
                    <a:pt x="56615" y="33219"/>
                    <a:pt x="57150" y="33802"/>
                  </a:cubicBezTo>
                  <a:cubicBezTo>
                    <a:pt x="57400" y="34100"/>
                    <a:pt x="57710" y="34350"/>
                    <a:pt x="57996" y="34624"/>
                  </a:cubicBezTo>
                  <a:cubicBezTo>
                    <a:pt x="58293" y="34874"/>
                    <a:pt x="58567" y="35148"/>
                    <a:pt x="58877" y="35398"/>
                  </a:cubicBezTo>
                  <a:lnTo>
                    <a:pt x="59829" y="36100"/>
                  </a:lnTo>
                  <a:cubicBezTo>
                    <a:pt x="59984" y="36219"/>
                    <a:pt x="60139" y="36338"/>
                    <a:pt x="60305" y="36445"/>
                  </a:cubicBezTo>
                  <a:lnTo>
                    <a:pt x="60806" y="36755"/>
                  </a:lnTo>
                  <a:lnTo>
                    <a:pt x="61818" y="37362"/>
                  </a:lnTo>
                  <a:cubicBezTo>
                    <a:pt x="62163" y="37553"/>
                    <a:pt x="62520" y="37719"/>
                    <a:pt x="62877" y="37886"/>
                  </a:cubicBezTo>
                  <a:cubicBezTo>
                    <a:pt x="63568" y="38255"/>
                    <a:pt x="64318" y="38505"/>
                    <a:pt x="65068" y="38767"/>
                  </a:cubicBezTo>
                  <a:cubicBezTo>
                    <a:pt x="65437" y="38910"/>
                    <a:pt x="65818" y="39005"/>
                    <a:pt x="66199" y="39100"/>
                  </a:cubicBezTo>
                  <a:cubicBezTo>
                    <a:pt x="66580" y="39196"/>
                    <a:pt x="66961" y="39303"/>
                    <a:pt x="67342" y="39386"/>
                  </a:cubicBezTo>
                  <a:lnTo>
                    <a:pt x="68509" y="39577"/>
                  </a:lnTo>
                  <a:cubicBezTo>
                    <a:pt x="68902" y="39624"/>
                    <a:pt x="69295" y="39660"/>
                    <a:pt x="69676" y="39672"/>
                  </a:cubicBezTo>
                  <a:cubicBezTo>
                    <a:pt x="70176" y="39704"/>
                    <a:pt x="70946" y="39709"/>
                    <a:pt x="71403" y="39709"/>
                  </a:cubicBezTo>
                  <a:cubicBezTo>
                    <a:pt x="71632" y="39709"/>
                    <a:pt x="71783" y="39708"/>
                    <a:pt x="71783" y="39708"/>
                  </a:cubicBezTo>
                  <a:lnTo>
                    <a:pt x="94298" y="39708"/>
                  </a:lnTo>
                  <a:lnTo>
                    <a:pt x="94691" y="39743"/>
                  </a:lnTo>
                  <a:lnTo>
                    <a:pt x="94905" y="39779"/>
                  </a:lnTo>
                  <a:cubicBezTo>
                    <a:pt x="95048" y="39791"/>
                    <a:pt x="95191" y="39803"/>
                    <a:pt x="95334" y="39803"/>
                  </a:cubicBezTo>
                  <a:cubicBezTo>
                    <a:pt x="95477" y="39803"/>
                    <a:pt x="95619" y="39862"/>
                    <a:pt x="95762" y="39874"/>
                  </a:cubicBezTo>
                  <a:cubicBezTo>
                    <a:pt x="95893" y="39898"/>
                    <a:pt x="96048" y="39898"/>
                    <a:pt x="96179" y="39946"/>
                  </a:cubicBezTo>
                  <a:cubicBezTo>
                    <a:pt x="97286" y="40196"/>
                    <a:pt x="98334" y="40696"/>
                    <a:pt x="99227" y="41422"/>
                  </a:cubicBezTo>
                  <a:cubicBezTo>
                    <a:pt x="100096" y="42160"/>
                    <a:pt x="100799" y="43101"/>
                    <a:pt x="101263" y="44149"/>
                  </a:cubicBezTo>
                  <a:cubicBezTo>
                    <a:pt x="101680" y="45196"/>
                    <a:pt x="101870" y="46339"/>
                    <a:pt x="101787" y="47494"/>
                  </a:cubicBezTo>
                  <a:cubicBezTo>
                    <a:pt x="101727" y="48566"/>
                    <a:pt x="101370" y="49566"/>
                    <a:pt x="100846" y="50483"/>
                  </a:cubicBezTo>
                  <a:cubicBezTo>
                    <a:pt x="100263" y="51447"/>
                    <a:pt x="99251" y="52507"/>
                    <a:pt x="98286" y="53078"/>
                  </a:cubicBezTo>
                  <a:cubicBezTo>
                    <a:pt x="98060" y="53245"/>
                    <a:pt x="97774" y="53328"/>
                    <a:pt x="97536" y="53471"/>
                  </a:cubicBezTo>
                  <a:cubicBezTo>
                    <a:pt x="97405" y="53543"/>
                    <a:pt x="97262" y="53578"/>
                    <a:pt x="97131" y="53626"/>
                  </a:cubicBezTo>
                  <a:cubicBezTo>
                    <a:pt x="97001" y="53674"/>
                    <a:pt x="96870" y="53733"/>
                    <a:pt x="96739" y="53769"/>
                  </a:cubicBezTo>
                  <a:cubicBezTo>
                    <a:pt x="96596" y="53793"/>
                    <a:pt x="95119" y="54102"/>
                    <a:pt x="94572" y="54150"/>
                  </a:cubicBezTo>
                  <a:cubicBezTo>
                    <a:pt x="94504" y="54154"/>
                    <a:pt x="94416" y="54155"/>
                    <a:pt x="94320" y="54155"/>
                  </a:cubicBezTo>
                  <a:cubicBezTo>
                    <a:pt x="94128" y="54155"/>
                    <a:pt x="93909" y="54150"/>
                    <a:pt x="93774" y="54150"/>
                  </a:cubicBezTo>
                  <a:lnTo>
                    <a:pt x="19705" y="54150"/>
                  </a:lnTo>
                  <a:lnTo>
                    <a:pt x="19562" y="54114"/>
                  </a:lnTo>
                  <a:lnTo>
                    <a:pt x="19265" y="54102"/>
                  </a:lnTo>
                  <a:lnTo>
                    <a:pt x="18681" y="54126"/>
                  </a:lnTo>
                  <a:cubicBezTo>
                    <a:pt x="18288" y="54150"/>
                    <a:pt x="17895" y="54150"/>
                    <a:pt x="17514" y="54209"/>
                  </a:cubicBezTo>
                  <a:cubicBezTo>
                    <a:pt x="14383" y="54567"/>
                    <a:pt x="11335" y="55674"/>
                    <a:pt x="8716" y="57424"/>
                  </a:cubicBezTo>
                  <a:cubicBezTo>
                    <a:pt x="6120" y="59186"/>
                    <a:pt x="3953" y="61568"/>
                    <a:pt x="2417" y="64318"/>
                  </a:cubicBezTo>
                  <a:cubicBezTo>
                    <a:pt x="917" y="67080"/>
                    <a:pt x="96" y="70235"/>
                    <a:pt x="24" y="73367"/>
                  </a:cubicBezTo>
                  <a:cubicBezTo>
                    <a:pt x="0" y="73807"/>
                    <a:pt x="12" y="74010"/>
                    <a:pt x="12" y="74295"/>
                  </a:cubicBezTo>
                  <a:cubicBezTo>
                    <a:pt x="12" y="74343"/>
                    <a:pt x="12" y="74474"/>
                    <a:pt x="24" y="74557"/>
                  </a:cubicBezTo>
                  <a:lnTo>
                    <a:pt x="36" y="74855"/>
                  </a:lnTo>
                  <a:lnTo>
                    <a:pt x="60" y="75438"/>
                  </a:lnTo>
                  <a:cubicBezTo>
                    <a:pt x="84" y="75831"/>
                    <a:pt x="84" y="76224"/>
                    <a:pt x="143" y="76617"/>
                  </a:cubicBezTo>
                  <a:lnTo>
                    <a:pt x="322" y="77784"/>
                  </a:lnTo>
                  <a:cubicBezTo>
                    <a:pt x="357" y="77974"/>
                    <a:pt x="381" y="78165"/>
                    <a:pt x="429" y="78355"/>
                  </a:cubicBezTo>
                  <a:lnTo>
                    <a:pt x="560" y="78939"/>
                  </a:lnTo>
                  <a:lnTo>
                    <a:pt x="869" y="80082"/>
                  </a:lnTo>
                  <a:cubicBezTo>
                    <a:pt x="977" y="80451"/>
                    <a:pt x="1119" y="80820"/>
                    <a:pt x="1250" y="81189"/>
                  </a:cubicBezTo>
                  <a:cubicBezTo>
                    <a:pt x="1393" y="81558"/>
                    <a:pt x="1512" y="81939"/>
                    <a:pt x="1691" y="82296"/>
                  </a:cubicBezTo>
                  <a:cubicBezTo>
                    <a:pt x="2977" y="85166"/>
                    <a:pt x="4929" y="87737"/>
                    <a:pt x="7382" y="89702"/>
                  </a:cubicBezTo>
                  <a:cubicBezTo>
                    <a:pt x="9835" y="91655"/>
                    <a:pt x="12764" y="93048"/>
                    <a:pt x="15859" y="93655"/>
                  </a:cubicBezTo>
                  <a:lnTo>
                    <a:pt x="17026" y="93845"/>
                  </a:lnTo>
                  <a:lnTo>
                    <a:pt x="17610" y="93929"/>
                  </a:lnTo>
                  <a:cubicBezTo>
                    <a:pt x="17812" y="93952"/>
                    <a:pt x="18003" y="93952"/>
                    <a:pt x="18193" y="93964"/>
                  </a:cubicBezTo>
                  <a:lnTo>
                    <a:pt x="19372" y="94024"/>
                  </a:lnTo>
                  <a:lnTo>
                    <a:pt x="19669" y="94036"/>
                  </a:lnTo>
                  <a:lnTo>
                    <a:pt x="94643" y="94036"/>
                  </a:lnTo>
                  <a:lnTo>
                    <a:pt x="94869" y="94048"/>
                  </a:lnTo>
                  <a:cubicBezTo>
                    <a:pt x="95024" y="94060"/>
                    <a:pt x="95167" y="94072"/>
                    <a:pt x="95310" y="94072"/>
                  </a:cubicBezTo>
                  <a:cubicBezTo>
                    <a:pt x="95381" y="94072"/>
                    <a:pt x="95453" y="94083"/>
                    <a:pt x="95524" y="94095"/>
                  </a:cubicBezTo>
                  <a:lnTo>
                    <a:pt x="95727" y="94131"/>
                  </a:lnTo>
                  <a:cubicBezTo>
                    <a:pt x="95869" y="94155"/>
                    <a:pt x="96012" y="94167"/>
                    <a:pt x="96155" y="94191"/>
                  </a:cubicBezTo>
                  <a:cubicBezTo>
                    <a:pt x="96703" y="94345"/>
                    <a:pt x="97251" y="94476"/>
                    <a:pt x="97751" y="94750"/>
                  </a:cubicBezTo>
                  <a:cubicBezTo>
                    <a:pt x="98286" y="94976"/>
                    <a:pt x="98739" y="95322"/>
                    <a:pt x="99203" y="95655"/>
                  </a:cubicBezTo>
                  <a:cubicBezTo>
                    <a:pt x="99620" y="96048"/>
                    <a:pt x="100060" y="96429"/>
                    <a:pt x="100382" y="96905"/>
                  </a:cubicBezTo>
                  <a:cubicBezTo>
                    <a:pt x="100751" y="97346"/>
                    <a:pt x="100989" y="97870"/>
                    <a:pt x="101251" y="98382"/>
                  </a:cubicBezTo>
                  <a:cubicBezTo>
                    <a:pt x="101299" y="98513"/>
                    <a:pt x="101334" y="98643"/>
                    <a:pt x="101394" y="98774"/>
                  </a:cubicBezTo>
                  <a:cubicBezTo>
                    <a:pt x="101430" y="98917"/>
                    <a:pt x="101501" y="99036"/>
                    <a:pt x="101525" y="99179"/>
                  </a:cubicBezTo>
                  <a:cubicBezTo>
                    <a:pt x="101584" y="99453"/>
                    <a:pt x="101692" y="99727"/>
                    <a:pt x="101703" y="100013"/>
                  </a:cubicBezTo>
                  <a:cubicBezTo>
                    <a:pt x="101727" y="100156"/>
                    <a:pt x="101751" y="100287"/>
                    <a:pt x="101775" y="100429"/>
                  </a:cubicBezTo>
                  <a:lnTo>
                    <a:pt x="101799" y="100870"/>
                  </a:lnTo>
                  <a:lnTo>
                    <a:pt x="101823" y="101084"/>
                  </a:lnTo>
                  <a:lnTo>
                    <a:pt x="101834" y="101191"/>
                  </a:lnTo>
                  <a:lnTo>
                    <a:pt x="101834" y="101299"/>
                  </a:lnTo>
                  <a:cubicBezTo>
                    <a:pt x="101834" y="101334"/>
                    <a:pt x="101823" y="101358"/>
                    <a:pt x="101823" y="101370"/>
                  </a:cubicBezTo>
                  <a:cubicBezTo>
                    <a:pt x="101811" y="101513"/>
                    <a:pt x="101799" y="101656"/>
                    <a:pt x="101787" y="101799"/>
                  </a:cubicBezTo>
                  <a:cubicBezTo>
                    <a:pt x="101811" y="102096"/>
                    <a:pt x="101715" y="102370"/>
                    <a:pt x="101692" y="102656"/>
                  </a:cubicBezTo>
                  <a:cubicBezTo>
                    <a:pt x="101692" y="102799"/>
                    <a:pt x="101632" y="102930"/>
                    <a:pt x="101596" y="103073"/>
                  </a:cubicBezTo>
                  <a:cubicBezTo>
                    <a:pt x="101561" y="103204"/>
                    <a:pt x="101525" y="103346"/>
                    <a:pt x="101501" y="103477"/>
                  </a:cubicBezTo>
                  <a:cubicBezTo>
                    <a:pt x="101144" y="104561"/>
                    <a:pt x="100537" y="105561"/>
                    <a:pt x="99739" y="106383"/>
                  </a:cubicBezTo>
                  <a:cubicBezTo>
                    <a:pt x="98917" y="107192"/>
                    <a:pt x="97917" y="107799"/>
                    <a:pt x="96846" y="108157"/>
                  </a:cubicBezTo>
                  <a:cubicBezTo>
                    <a:pt x="96715" y="108204"/>
                    <a:pt x="96572" y="108216"/>
                    <a:pt x="96429" y="108264"/>
                  </a:cubicBezTo>
                  <a:cubicBezTo>
                    <a:pt x="96298" y="108288"/>
                    <a:pt x="96167" y="108359"/>
                    <a:pt x="96024" y="108359"/>
                  </a:cubicBezTo>
                  <a:cubicBezTo>
                    <a:pt x="95881" y="108383"/>
                    <a:pt x="95738" y="108395"/>
                    <a:pt x="95596" y="108419"/>
                  </a:cubicBezTo>
                  <a:cubicBezTo>
                    <a:pt x="95524" y="108430"/>
                    <a:pt x="95453" y="108454"/>
                    <a:pt x="95381" y="108454"/>
                  </a:cubicBezTo>
                  <a:lnTo>
                    <a:pt x="95167" y="108466"/>
                  </a:lnTo>
                  <a:cubicBezTo>
                    <a:pt x="95024" y="108466"/>
                    <a:pt x="94881" y="108466"/>
                    <a:pt x="94738" y="108478"/>
                  </a:cubicBezTo>
                  <a:cubicBezTo>
                    <a:pt x="94691" y="108478"/>
                    <a:pt x="94512" y="108466"/>
                    <a:pt x="94393" y="108466"/>
                  </a:cubicBezTo>
                  <a:lnTo>
                    <a:pt x="71283" y="108466"/>
                  </a:lnTo>
                  <a:lnTo>
                    <a:pt x="70985" y="108490"/>
                  </a:lnTo>
                  <a:lnTo>
                    <a:pt x="70402" y="108526"/>
                  </a:lnTo>
                  <a:cubicBezTo>
                    <a:pt x="70009" y="108538"/>
                    <a:pt x="69616" y="108561"/>
                    <a:pt x="69235" y="108597"/>
                  </a:cubicBezTo>
                  <a:lnTo>
                    <a:pt x="68068" y="108764"/>
                  </a:lnTo>
                  <a:cubicBezTo>
                    <a:pt x="67675" y="108835"/>
                    <a:pt x="67283" y="108883"/>
                    <a:pt x="66902" y="108990"/>
                  </a:cubicBezTo>
                  <a:cubicBezTo>
                    <a:pt x="66140" y="109181"/>
                    <a:pt x="65366" y="109359"/>
                    <a:pt x="64639" y="109657"/>
                  </a:cubicBezTo>
                  <a:cubicBezTo>
                    <a:pt x="64270" y="109788"/>
                    <a:pt x="63889" y="109919"/>
                    <a:pt x="63532" y="110073"/>
                  </a:cubicBezTo>
                  <a:lnTo>
                    <a:pt x="62460" y="110585"/>
                  </a:lnTo>
                  <a:lnTo>
                    <a:pt x="61937" y="110847"/>
                  </a:lnTo>
                  <a:cubicBezTo>
                    <a:pt x="61758" y="110931"/>
                    <a:pt x="61591" y="111038"/>
                    <a:pt x="61425" y="111145"/>
                  </a:cubicBezTo>
                  <a:lnTo>
                    <a:pt x="60413" y="111752"/>
                  </a:lnTo>
                  <a:cubicBezTo>
                    <a:pt x="60079" y="111967"/>
                    <a:pt x="59782" y="112217"/>
                    <a:pt x="59460" y="112443"/>
                  </a:cubicBezTo>
                  <a:cubicBezTo>
                    <a:pt x="59151" y="112681"/>
                    <a:pt x="58817" y="112907"/>
                    <a:pt x="58531" y="113169"/>
                  </a:cubicBezTo>
                  <a:cubicBezTo>
                    <a:pt x="58079" y="113586"/>
                    <a:pt x="57603" y="114003"/>
                    <a:pt x="57174" y="114443"/>
                  </a:cubicBezTo>
                  <a:cubicBezTo>
                    <a:pt x="57115" y="114503"/>
                    <a:pt x="57043" y="114586"/>
                    <a:pt x="56960" y="114681"/>
                  </a:cubicBezTo>
                  <a:cubicBezTo>
                    <a:pt x="56912" y="114717"/>
                    <a:pt x="56876" y="114765"/>
                    <a:pt x="56841" y="114800"/>
                  </a:cubicBezTo>
                  <a:cubicBezTo>
                    <a:pt x="56567" y="115110"/>
                    <a:pt x="56234" y="115479"/>
                    <a:pt x="56055" y="115681"/>
                  </a:cubicBezTo>
                  <a:lnTo>
                    <a:pt x="55341" y="116622"/>
                  </a:lnTo>
                  <a:lnTo>
                    <a:pt x="54995" y="117098"/>
                  </a:lnTo>
                  <a:cubicBezTo>
                    <a:pt x="54876" y="117253"/>
                    <a:pt x="54781" y="117432"/>
                    <a:pt x="54674" y="117586"/>
                  </a:cubicBezTo>
                  <a:lnTo>
                    <a:pt x="54067" y="118598"/>
                  </a:lnTo>
                  <a:cubicBezTo>
                    <a:pt x="53864" y="118944"/>
                    <a:pt x="53709" y="119301"/>
                    <a:pt x="53531" y="119658"/>
                  </a:cubicBezTo>
                  <a:cubicBezTo>
                    <a:pt x="53364" y="120015"/>
                    <a:pt x="53174" y="120360"/>
                    <a:pt x="53043" y="120730"/>
                  </a:cubicBezTo>
                  <a:lnTo>
                    <a:pt x="52638" y="121837"/>
                  </a:lnTo>
                  <a:cubicBezTo>
                    <a:pt x="52566" y="122027"/>
                    <a:pt x="52495" y="122206"/>
                    <a:pt x="52447" y="122396"/>
                  </a:cubicBezTo>
                  <a:lnTo>
                    <a:pt x="52293" y="122968"/>
                  </a:lnTo>
                  <a:lnTo>
                    <a:pt x="51995" y="124111"/>
                  </a:lnTo>
                  <a:cubicBezTo>
                    <a:pt x="51923" y="124504"/>
                    <a:pt x="51864" y="124897"/>
                    <a:pt x="51804" y="125278"/>
                  </a:cubicBezTo>
                  <a:cubicBezTo>
                    <a:pt x="51757" y="125671"/>
                    <a:pt x="51673" y="126064"/>
                    <a:pt x="51662" y="126445"/>
                  </a:cubicBezTo>
                  <a:lnTo>
                    <a:pt x="51578" y="127623"/>
                  </a:lnTo>
                  <a:lnTo>
                    <a:pt x="51531" y="128207"/>
                  </a:lnTo>
                  <a:lnTo>
                    <a:pt x="51531" y="128600"/>
                  </a:lnTo>
                  <a:lnTo>
                    <a:pt x="51531" y="129409"/>
                  </a:lnTo>
                  <a:lnTo>
                    <a:pt x="51531" y="131017"/>
                  </a:lnTo>
                  <a:lnTo>
                    <a:pt x="51531" y="143887"/>
                  </a:lnTo>
                  <a:lnTo>
                    <a:pt x="64187" y="143887"/>
                  </a:lnTo>
                  <a:lnTo>
                    <a:pt x="64187" y="131017"/>
                  </a:lnTo>
                  <a:lnTo>
                    <a:pt x="64187" y="129409"/>
                  </a:lnTo>
                  <a:lnTo>
                    <a:pt x="64187" y="128600"/>
                  </a:lnTo>
                  <a:lnTo>
                    <a:pt x="64187" y="128207"/>
                  </a:lnTo>
                  <a:lnTo>
                    <a:pt x="64163" y="127980"/>
                  </a:lnTo>
                  <a:cubicBezTo>
                    <a:pt x="64175" y="127838"/>
                    <a:pt x="64163" y="127695"/>
                    <a:pt x="64163" y="127540"/>
                  </a:cubicBezTo>
                  <a:cubicBezTo>
                    <a:pt x="64163" y="127397"/>
                    <a:pt x="64211" y="127266"/>
                    <a:pt x="64223" y="127123"/>
                  </a:cubicBezTo>
                  <a:cubicBezTo>
                    <a:pt x="64246" y="126980"/>
                    <a:pt x="64246" y="126837"/>
                    <a:pt x="64282" y="126695"/>
                  </a:cubicBezTo>
                  <a:cubicBezTo>
                    <a:pt x="64318" y="126564"/>
                    <a:pt x="64354" y="126421"/>
                    <a:pt x="64389" y="126290"/>
                  </a:cubicBezTo>
                  <a:cubicBezTo>
                    <a:pt x="64663" y="125194"/>
                    <a:pt x="65508" y="123909"/>
                    <a:pt x="66282" y="123063"/>
                  </a:cubicBezTo>
                  <a:cubicBezTo>
                    <a:pt x="66401" y="122956"/>
                    <a:pt x="66532" y="122849"/>
                    <a:pt x="66651" y="122730"/>
                  </a:cubicBezTo>
                  <a:cubicBezTo>
                    <a:pt x="66747" y="122623"/>
                    <a:pt x="66878" y="122563"/>
                    <a:pt x="66985" y="122468"/>
                  </a:cubicBezTo>
                  <a:cubicBezTo>
                    <a:pt x="67104" y="122396"/>
                    <a:pt x="67211" y="122289"/>
                    <a:pt x="67330" y="122218"/>
                  </a:cubicBezTo>
                  <a:cubicBezTo>
                    <a:pt x="67461" y="122146"/>
                    <a:pt x="67580" y="122075"/>
                    <a:pt x="67699" y="122004"/>
                  </a:cubicBezTo>
                  <a:cubicBezTo>
                    <a:pt x="67759" y="121956"/>
                    <a:pt x="67818" y="121920"/>
                    <a:pt x="67878" y="121884"/>
                  </a:cubicBezTo>
                  <a:lnTo>
                    <a:pt x="68080" y="121801"/>
                  </a:lnTo>
                  <a:cubicBezTo>
                    <a:pt x="68211" y="121742"/>
                    <a:pt x="68330" y="121670"/>
                    <a:pt x="68461" y="121611"/>
                  </a:cubicBezTo>
                  <a:lnTo>
                    <a:pt x="68866" y="121468"/>
                  </a:lnTo>
                  <a:cubicBezTo>
                    <a:pt x="69116" y="121349"/>
                    <a:pt x="69402" y="121301"/>
                    <a:pt x="69676" y="121218"/>
                  </a:cubicBezTo>
                  <a:cubicBezTo>
                    <a:pt x="69807" y="121170"/>
                    <a:pt x="69950" y="121170"/>
                    <a:pt x="70092" y="121146"/>
                  </a:cubicBezTo>
                  <a:cubicBezTo>
                    <a:pt x="70235" y="121122"/>
                    <a:pt x="70378" y="121099"/>
                    <a:pt x="70521" y="121075"/>
                  </a:cubicBezTo>
                  <a:cubicBezTo>
                    <a:pt x="70664" y="121075"/>
                    <a:pt x="70807" y="121063"/>
                    <a:pt x="70950" y="121063"/>
                  </a:cubicBezTo>
                  <a:lnTo>
                    <a:pt x="71164" y="121015"/>
                  </a:lnTo>
                  <a:lnTo>
                    <a:pt x="71283" y="120968"/>
                  </a:lnTo>
                  <a:lnTo>
                    <a:pt x="94393" y="120968"/>
                  </a:lnTo>
                  <a:cubicBezTo>
                    <a:pt x="94516" y="120968"/>
                    <a:pt x="94603" y="120994"/>
                    <a:pt x="94760" y="120994"/>
                  </a:cubicBezTo>
                  <a:cubicBezTo>
                    <a:pt x="94787" y="120994"/>
                    <a:pt x="94815" y="120993"/>
                    <a:pt x="94845" y="120991"/>
                  </a:cubicBezTo>
                  <a:lnTo>
                    <a:pt x="96024" y="120956"/>
                  </a:lnTo>
                  <a:lnTo>
                    <a:pt x="96608" y="120932"/>
                  </a:lnTo>
                  <a:cubicBezTo>
                    <a:pt x="96810" y="120908"/>
                    <a:pt x="97001" y="120884"/>
                    <a:pt x="97191" y="120861"/>
                  </a:cubicBezTo>
                  <a:lnTo>
                    <a:pt x="98358" y="120682"/>
                  </a:lnTo>
                  <a:cubicBezTo>
                    <a:pt x="98751" y="120622"/>
                    <a:pt x="99132" y="120503"/>
                    <a:pt x="99513" y="120420"/>
                  </a:cubicBezTo>
                  <a:cubicBezTo>
                    <a:pt x="99894" y="120313"/>
                    <a:pt x="100275" y="120229"/>
                    <a:pt x="100656" y="120099"/>
                  </a:cubicBezTo>
                  <a:cubicBezTo>
                    <a:pt x="103656" y="119134"/>
                    <a:pt x="106406" y="117443"/>
                    <a:pt x="108633" y="115229"/>
                  </a:cubicBezTo>
                  <a:cubicBezTo>
                    <a:pt x="110836" y="112990"/>
                    <a:pt x="112514" y="110228"/>
                    <a:pt x="113467" y="107228"/>
                  </a:cubicBezTo>
                  <a:cubicBezTo>
                    <a:pt x="113574" y="106847"/>
                    <a:pt x="113669" y="106466"/>
                    <a:pt x="113776" y="106085"/>
                  </a:cubicBezTo>
                  <a:cubicBezTo>
                    <a:pt x="113860" y="105692"/>
                    <a:pt x="113979" y="105323"/>
                    <a:pt x="114026" y="104930"/>
                  </a:cubicBezTo>
                  <a:cubicBezTo>
                    <a:pt x="114146" y="104144"/>
                    <a:pt x="114288" y="103370"/>
                    <a:pt x="114300" y="102584"/>
                  </a:cubicBezTo>
                  <a:lnTo>
                    <a:pt x="114348" y="101418"/>
                  </a:lnTo>
                  <a:cubicBezTo>
                    <a:pt x="114348" y="101358"/>
                    <a:pt x="114336" y="101322"/>
                    <a:pt x="114336" y="101287"/>
                  </a:cubicBezTo>
                  <a:lnTo>
                    <a:pt x="114336" y="101191"/>
                  </a:lnTo>
                  <a:lnTo>
                    <a:pt x="114336" y="100906"/>
                  </a:lnTo>
                  <a:lnTo>
                    <a:pt x="114324" y="100310"/>
                  </a:lnTo>
                  <a:cubicBezTo>
                    <a:pt x="114300" y="99929"/>
                    <a:pt x="114288" y="99536"/>
                    <a:pt x="114253" y="99144"/>
                  </a:cubicBezTo>
                  <a:lnTo>
                    <a:pt x="114086" y="97977"/>
                  </a:lnTo>
                  <a:cubicBezTo>
                    <a:pt x="113979" y="97191"/>
                    <a:pt x="113765" y="96429"/>
                    <a:pt x="113562" y="95667"/>
                  </a:cubicBezTo>
                  <a:cubicBezTo>
                    <a:pt x="113479" y="95286"/>
                    <a:pt x="113324" y="94917"/>
                    <a:pt x="113193" y="94548"/>
                  </a:cubicBezTo>
                  <a:cubicBezTo>
                    <a:pt x="113062" y="94179"/>
                    <a:pt x="112931" y="93810"/>
                    <a:pt x="112776" y="93440"/>
                  </a:cubicBezTo>
                  <a:cubicBezTo>
                    <a:pt x="112121" y="92012"/>
                    <a:pt x="111371" y="90619"/>
                    <a:pt x="110407" y="89369"/>
                  </a:cubicBezTo>
                  <a:cubicBezTo>
                    <a:pt x="109478" y="88095"/>
                    <a:pt x="108359" y="86987"/>
                    <a:pt x="107168" y="85963"/>
                  </a:cubicBezTo>
                  <a:cubicBezTo>
                    <a:pt x="105930" y="84999"/>
                    <a:pt x="104621" y="84106"/>
                    <a:pt x="103192" y="83451"/>
                  </a:cubicBezTo>
                  <a:cubicBezTo>
                    <a:pt x="101787" y="82737"/>
                    <a:pt x="100263" y="82272"/>
                    <a:pt x="98727" y="81915"/>
                  </a:cubicBezTo>
                  <a:cubicBezTo>
                    <a:pt x="98346" y="81844"/>
                    <a:pt x="97953" y="81784"/>
                    <a:pt x="97560" y="81725"/>
                  </a:cubicBezTo>
                  <a:lnTo>
                    <a:pt x="96977" y="81641"/>
                  </a:lnTo>
                  <a:cubicBezTo>
                    <a:pt x="96786" y="81606"/>
                    <a:pt x="96596" y="81582"/>
                    <a:pt x="96393" y="81582"/>
                  </a:cubicBezTo>
                  <a:lnTo>
                    <a:pt x="95226" y="81534"/>
                  </a:lnTo>
                  <a:lnTo>
                    <a:pt x="94643" y="81522"/>
                  </a:lnTo>
                  <a:lnTo>
                    <a:pt x="19872" y="81522"/>
                  </a:lnTo>
                  <a:lnTo>
                    <a:pt x="19693" y="81510"/>
                  </a:lnTo>
                  <a:lnTo>
                    <a:pt x="19574" y="81499"/>
                  </a:lnTo>
                  <a:cubicBezTo>
                    <a:pt x="19431" y="81487"/>
                    <a:pt x="19288" y="81475"/>
                    <a:pt x="19146" y="81463"/>
                  </a:cubicBezTo>
                  <a:cubicBezTo>
                    <a:pt x="19074" y="81463"/>
                    <a:pt x="19003" y="81463"/>
                    <a:pt x="18931" y="81451"/>
                  </a:cubicBezTo>
                  <a:lnTo>
                    <a:pt x="18717" y="81415"/>
                  </a:lnTo>
                  <a:cubicBezTo>
                    <a:pt x="18586" y="81391"/>
                    <a:pt x="18443" y="81368"/>
                    <a:pt x="18300" y="81356"/>
                  </a:cubicBezTo>
                  <a:cubicBezTo>
                    <a:pt x="17181" y="81129"/>
                    <a:pt x="16145" y="80629"/>
                    <a:pt x="15240" y="79915"/>
                  </a:cubicBezTo>
                  <a:cubicBezTo>
                    <a:pt x="14335" y="79213"/>
                    <a:pt x="13633" y="78260"/>
                    <a:pt x="13169" y="77224"/>
                  </a:cubicBezTo>
                  <a:cubicBezTo>
                    <a:pt x="13085" y="77105"/>
                    <a:pt x="13061" y="76962"/>
                    <a:pt x="13014" y="76831"/>
                  </a:cubicBezTo>
                  <a:cubicBezTo>
                    <a:pt x="12966" y="76700"/>
                    <a:pt x="12907" y="76569"/>
                    <a:pt x="12859" y="76426"/>
                  </a:cubicBezTo>
                  <a:cubicBezTo>
                    <a:pt x="12835" y="76296"/>
                    <a:pt x="12800" y="76153"/>
                    <a:pt x="12764" y="76022"/>
                  </a:cubicBezTo>
                  <a:lnTo>
                    <a:pt x="12704" y="75819"/>
                  </a:lnTo>
                  <a:cubicBezTo>
                    <a:pt x="12692" y="75748"/>
                    <a:pt x="12680" y="75676"/>
                    <a:pt x="12680" y="75605"/>
                  </a:cubicBezTo>
                  <a:cubicBezTo>
                    <a:pt x="12657" y="75462"/>
                    <a:pt x="12633" y="75319"/>
                    <a:pt x="12609" y="75176"/>
                  </a:cubicBezTo>
                  <a:cubicBezTo>
                    <a:pt x="12573" y="75045"/>
                    <a:pt x="12597" y="74891"/>
                    <a:pt x="12585" y="74748"/>
                  </a:cubicBezTo>
                  <a:lnTo>
                    <a:pt x="12549" y="74295"/>
                  </a:lnTo>
                  <a:cubicBezTo>
                    <a:pt x="12549" y="74033"/>
                    <a:pt x="12549" y="73700"/>
                    <a:pt x="12561" y="73617"/>
                  </a:cubicBezTo>
                  <a:cubicBezTo>
                    <a:pt x="12597" y="72462"/>
                    <a:pt x="12895" y="71343"/>
                    <a:pt x="13431" y="70342"/>
                  </a:cubicBezTo>
                  <a:cubicBezTo>
                    <a:pt x="13990" y="69354"/>
                    <a:pt x="14776" y="68473"/>
                    <a:pt x="15717" y="67830"/>
                  </a:cubicBezTo>
                  <a:cubicBezTo>
                    <a:pt x="16681" y="67199"/>
                    <a:pt x="17764" y="66806"/>
                    <a:pt x="18896" y="66663"/>
                  </a:cubicBezTo>
                  <a:cubicBezTo>
                    <a:pt x="19038" y="66640"/>
                    <a:pt x="19181" y="66651"/>
                    <a:pt x="19324" y="66640"/>
                  </a:cubicBezTo>
                  <a:lnTo>
                    <a:pt x="19538" y="66628"/>
                  </a:lnTo>
                  <a:lnTo>
                    <a:pt x="19646" y="66640"/>
                  </a:lnTo>
                  <a:lnTo>
                    <a:pt x="94572" y="66640"/>
                  </a:lnTo>
                  <a:lnTo>
                    <a:pt x="94679" y="66628"/>
                  </a:lnTo>
                  <a:lnTo>
                    <a:pt x="94822" y="66616"/>
                  </a:lnTo>
                  <a:lnTo>
                    <a:pt x="95119" y="66604"/>
                  </a:lnTo>
                  <a:lnTo>
                    <a:pt x="95703" y="66568"/>
                  </a:lnTo>
                  <a:cubicBezTo>
                    <a:pt x="96096" y="66544"/>
                    <a:pt x="96489" y="66544"/>
                    <a:pt x="96881" y="66485"/>
                  </a:cubicBezTo>
                  <a:lnTo>
                    <a:pt x="98048" y="66306"/>
                  </a:lnTo>
                  <a:lnTo>
                    <a:pt x="98632" y="66211"/>
                  </a:lnTo>
                  <a:lnTo>
                    <a:pt x="99203" y="66080"/>
                  </a:lnTo>
                  <a:lnTo>
                    <a:pt x="100346" y="65782"/>
                  </a:lnTo>
                  <a:cubicBezTo>
                    <a:pt x="100727" y="65675"/>
                    <a:pt x="101096" y="65520"/>
                    <a:pt x="101465" y="65389"/>
                  </a:cubicBezTo>
                  <a:cubicBezTo>
                    <a:pt x="101834" y="65247"/>
                    <a:pt x="102215" y="65127"/>
                    <a:pt x="102561" y="64961"/>
                  </a:cubicBezTo>
                  <a:cubicBezTo>
                    <a:pt x="103275" y="64616"/>
                    <a:pt x="104001" y="64306"/>
                    <a:pt x="104656" y="63877"/>
                  </a:cubicBezTo>
                  <a:cubicBezTo>
                    <a:pt x="107288" y="62318"/>
                    <a:pt x="109693" y="59960"/>
                    <a:pt x="111348" y="57365"/>
                  </a:cubicBezTo>
                  <a:cubicBezTo>
                    <a:pt x="111383" y="57317"/>
                    <a:pt x="111419" y="57257"/>
                    <a:pt x="111455" y="57198"/>
                  </a:cubicBezTo>
                  <a:cubicBezTo>
                    <a:pt x="111467" y="57174"/>
                    <a:pt x="111479" y="57150"/>
                    <a:pt x="111490" y="57138"/>
                  </a:cubicBezTo>
                  <a:lnTo>
                    <a:pt x="111490" y="57126"/>
                  </a:lnTo>
                  <a:cubicBezTo>
                    <a:pt x="113074" y="54519"/>
                    <a:pt x="114074" y="51531"/>
                    <a:pt x="114288" y="48483"/>
                  </a:cubicBezTo>
                  <a:cubicBezTo>
                    <a:pt x="114527" y="45363"/>
                    <a:pt x="114026" y="42172"/>
                    <a:pt x="112812" y="39255"/>
                  </a:cubicBezTo>
                  <a:cubicBezTo>
                    <a:pt x="111562" y="36362"/>
                    <a:pt x="109633" y="33778"/>
                    <a:pt x="107228" y="31766"/>
                  </a:cubicBezTo>
                  <a:cubicBezTo>
                    <a:pt x="104799" y="29766"/>
                    <a:pt x="101894" y="28349"/>
                    <a:pt x="98810" y="27682"/>
                  </a:cubicBezTo>
                  <a:cubicBezTo>
                    <a:pt x="98429" y="27587"/>
                    <a:pt x="98036" y="27540"/>
                    <a:pt x="97643" y="27480"/>
                  </a:cubicBezTo>
                  <a:cubicBezTo>
                    <a:pt x="97251" y="27420"/>
                    <a:pt x="96870" y="27349"/>
                    <a:pt x="96477" y="27325"/>
                  </a:cubicBezTo>
                  <a:lnTo>
                    <a:pt x="95298" y="27266"/>
                  </a:lnTo>
                  <a:lnTo>
                    <a:pt x="94715" y="27218"/>
                  </a:lnTo>
                  <a:lnTo>
                    <a:pt x="94298" y="27206"/>
                  </a:lnTo>
                  <a:lnTo>
                    <a:pt x="71783" y="27206"/>
                  </a:lnTo>
                  <a:cubicBezTo>
                    <a:pt x="71140" y="27206"/>
                    <a:pt x="70676" y="27182"/>
                    <a:pt x="70676" y="27182"/>
                  </a:cubicBezTo>
                  <a:cubicBezTo>
                    <a:pt x="70650" y="27185"/>
                    <a:pt x="70624" y="27186"/>
                    <a:pt x="70598" y="27186"/>
                  </a:cubicBezTo>
                  <a:cubicBezTo>
                    <a:pt x="70484" y="27186"/>
                    <a:pt x="70376" y="27166"/>
                    <a:pt x="70259" y="27147"/>
                  </a:cubicBezTo>
                  <a:cubicBezTo>
                    <a:pt x="70116" y="27123"/>
                    <a:pt x="69973" y="27111"/>
                    <a:pt x="69830" y="27087"/>
                  </a:cubicBezTo>
                  <a:lnTo>
                    <a:pt x="69426" y="26980"/>
                  </a:lnTo>
                  <a:cubicBezTo>
                    <a:pt x="69283" y="26944"/>
                    <a:pt x="69140" y="26932"/>
                    <a:pt x="69009" y="26861"/>
                  </a:cubicBezTo>
                  <a:cubicBezTo>
                    <a:pt x="68747" y="26754"/>
                    <a:pt x="68473" y="26694"/>
                    <a:pt x="68223" y="26551"/>
                  </a:cubicBezTo>
                  <a:lnTo>
                    <a:pt x="67842" y="26361"/>
                  </a:lnTo>
                  <a:cubicBezTo>
                    <a:pt x="67723" y="26289"/>
                    <a:pt x="67604" y="26206"/>
                    <a:pt x="67473" y="26135"/>
                  </a:cubicBezTo>
                  <a:lnTo>
                    <a:pt x="67294" y="26027"/>
                  </a:lnTo>
                  <a:cubicBezTo>
                    <a:pt x="67235" y="25992"/>
                    <a:pt x="67175" y="25944"/>
                    <a:pt x="67116" y="25896"/>
                  </a:cubicBezTo>
                  <a:cubicBezTo>
                    <a:pt x="67009" y="25813"/>
                    <a:pt x="66890" y="25730"/>
                    <a:pt x="66771" y="25646"/>
                  </a:cubicBezTo>
                  <a:cubicBezTo>
                    <a:pt x="66663" y="25563"/>
                    <a:pt x="66568" y="25444"/>
                    <a:pt x="66461" y="25361"/>
                  </a:cubicBezTo>
                  <a:cubicBezTo>
                    <a:pt x="66354" y="25254"/>
                    <a:pt x="66223" y="25182"/>
                    <a:pt x="66140" y="25063"/>
                  </a:cubicBezTo>
                  <a:cubicBezTo>
                    <a:pt x="65961" y="24837"/>
                    <a:pt x="65735" y="24658"/>
                    <a:pt x="65592" y="24408"/>
                  </a:cubicBezTo>
                  <a:cubicBezTo>
                    <a:pt x="64889" y="23503"/>
                    <a:pt x="64401" y="22444"/>
                    <a:pt x="64235" y="21313"/>
                  </a:cubicBezTo>
                  <a:cubicBezTo>
                    <a:pt x="64211" y="21170"/>
                    <a:pt x="64175" y="20110"/>
                    <a:pt x="64175" y="20074"/>
                  </a:cubicBezTo>
                  <a:lnTo>
                    <a:pt x="64175" y="19979"/>
                  </a:lnTo>
                  <a:lnTo>
                    <a:pt x="64175" y="19169"/>
                  </a:lnTo>
                  <a:lnTo>
                    <a:pt x="64175" y="15895"/>
                  </a:lnTo>
                  <a:lnTo>
                    <a:pt x="66890" y="15895"/>
                  </a:lnTo>
                  <a:lnTo>
                    <a:pt x="57841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5"/>
            <p:cNvSpPr/>
            <p:nvPr/>
          </p:nvSpPr>
          <p:spPr>
            <a:xfrm>
              <a:off x="3124740" y="1467244"/>
              <a:ext cx="2847490" cy="3675956"/>
            </a:xfrm>
            <a:custGeom>
              <a:avLst/>
              <a:gdLst/>
              <a:ahLst/>
              <a:cxnLst/>
              <a:rect l="l" t="t" r="r" b="b"/>
              <a:pathLst>
                <a:path w="103002" h="132970" extrusionOk="0">
                  <a:moveTo>
                    <a:pt x="51507" y="1"/>
                  </a:moveTo>
                  <a:lnTo>
                    <a:pt x="51507" y="3727"/>
                  </a:lnTo>
                  <a:lnTo>
                    <a:pt x="52757" y="3727"/>
                  </a:lnTo>
                  <a:lnTo>
                    <a:pt x="52757" y="1"/>
                  </a:lnTo>
                  <a:close/>
                  <a:moveTo>
                    <a:pt x="51507" y="7442"/>
                  </a:moveTo>
                  <a:lnTo>
                    <a:pt x="51507" y="9180"/>
                  </a:lnTo>
                  <a:cubicBezTo>
                    <a:pt x="51507" y="9883"/>
                    <a:pt x="51566" y="10573"/>
                    <a:pt x="51662" y="11252"/>
                  </a:cubicBezTo>
                  <a:lnTo>
                    <a:pt x="52888" y="11073"/>
                  </a:lnTo>
                  <a:cubicBezTo>
                    <a:pt x="52793" y="10454"/>
                    <a:pt x="52757" y="9823"/>
                    <a:pt x="52757" y="9180"/>
                  </a:cubicBezTo>
                  <a:lnTo>
                    <a:pt x="52757" y="7442"/>
                  </a:lnTo>
                  <a:close/>
                  <a:moveTo>
                    <a:pt x="53888" y="14467"/>
                  </a:moveTo>
                  <a:lnTo>
                    <a:pt x="52757" y="14979"/>
                  </a:lnTo>
                  <a:cubicBezTo>
                    <a:pt x="53293" y="16157"/>
                    <a:pt x="53995" y="17265"/>
                    <a:pt x="54840" y="18265"/>
                  </a:cubicBezTo>
                  <a:lnTo>
                    <a:pt x="55781" y="17455"/>
                  </a:lnTo>
                  <a:cubicBezTo>
                    <a:pt x="55019" y="16550"/>
                    <a:pt x="54376" y="15550"/>
                    <a:pt x="53888" y="14467"/>
                  </a:cubicBezTo>
                  <a:close/>
                  <a:moveTo>
                    <a:pt x="58424" y="19812"/>
                  </a:moveTo>
                  <a:lnTo>
                    <a:pt x="57734" y="20848"/>
                  </a:lnTo>
                  <a:cubicBezTo>
                    <a:pt x="58817" y="21575"/>
                    <a:pt x="59984" y="22146"/>
                    <a:pt x="61222" y="22551"/>
                  </a:cubicBezTo>
                  <a:lnTo>
                    <a:pt x="61603" y="21360"/>
                  </a:lnTo>
                  <a:cubicBezTo>
                    <a:pt x="60484" y="21003"/>
                    <a:pt x="59412" y="20479"/>
                    <a:pt x="58424" y="19812"/>
                  </a:cubicBezTo>
                  <a:close/>
                  <a:moveTo>
                    <a:pt x="65092" y="21979"/>
                  </a:moveTo>
                  <a:lnTo>
                    <a:pt x="65056" y="23218"/>
                  </a:lnTo>
                  <a:cubicBezTo>
                    <a:pt x="65211" y="23218"/>
                    <a:pt x="65378" y="23230"/>
                    <a:pt x="65544" y="23230"/>
                  </a:cubicBezTo>
                  <a:lnTo>
                    <a:pt x="68795" y="23230"/>
                  </a:lnTo>
                  <a:lnTo>
                    <a:pt x="68795" y="21979"/>
                  </a:lnTo>
                  <a:close/>
                  <a:moveTo>
                    <a:pt x="72521" y="21979"/>
                  </a:moveTo>
                  <a:lnTo>
                    <a:pt x="72521" y="23230"/>
                  </a:lnTo>
                  <a:lnTo>
                    <a:pt x="76248" y="23230"/>
                  </a:lnTo>
                  <a:lnTo>
                    <a:pt x="76248" y="21979"/>
                  </a:lnTo>
                  <a:close/>
                  <a:moveTo>
                    <a:pt x="79975" y="21979"/>
                  </a:moveTo>
                  <a:lnTo>
                    <a:pt x="79975" y="23230"/>
                  </a:lnTo>
                  <a:lnTo>
                    <a:pt x="83689" y="23230"/>
                  </a:lnTo>
                  <a:lnTo>
                    <a:pt x="83689" y="21979"/>
                  </a:lnTo>
                  <a:close/>
                  <a:moveTo>
                    <a:pt x="87416" y="21979"/>
                  </a:moveTo>
                  <a:lnTo>
                    <a:pt x="87416" y="23230"/>
                  </a:lnTo>
                  <a:lnTo>
                    <a:pt x="88952" y="23230"/>
                  </a:lnTo>
                  <a:cubicBezTo>
                    <a:pt x="89654" y="23230"/>
                    <a:pt x="90357" y="23277"/>
                    <a:pt x="91035" y="23396"/>
                  </a:cubicBezTo>
                  <a:lnTo>
                    <a:pt x="91238" y="22170"/>
                  </a:lnTo>
                  <a:cubicBezTo>
                    <a:pt x="90488" y="22039"/>
                    <a:pt x="89726" y="21979"/>
                    <a:pt x="88952" y="21979"/>
                  </a:cubicBezTo>
                  <a:close/>
                  <a:moveTo>
                    <a:pt x="94941" y="23313"/>
                  </a:moveTo>
                  <a:lnTo>
                    <a:pt x="94417" y="24444"/>
                  </a:lnTo>
                  <a:cubicBezTo>
                    <a:pt x="95488" y="24944"/>
                    <a:pt x="96477" y="25599"/>
                    <a:pt x="97370" y="26385"/>
                  </a:cubicBezTo>
                  <a:lnTo>
                    <a:pt x="98191" y="25444"/>
                  </a:lnTo>
                  <a:cubicBezTo>
                    <a:pt x="97215" y="24587"/>
                    <a:pt x="96119" y="23873"/>
                    <a:pt x="94941" y="23313"/>
                  </a:cubicBezTo>
                  <a:close/>
                  <a:moveTo>
                    <a:pt x="100739" y="28373"/>
                  </a:moveTo>
                  <a:lnTo>
                    <a:pt x="99691" y="29052"/>
                  </a:lnTo>
                  <a:cubicBezTo>
                    <a:pt x="100346" y="30052"/>
                    <a:pt x="100846" y="31135"/>
                    <a:pt x="101192" y="32266"/>
                  </a:cubicBezTo>
                  <a:lnTo>
                    <a:pt x="102382" y="31897"/>
                  </a:lnTo>
                  <a:cubicBezTo>
                    <a:pt x="102001" y="30659"/>
                    <a:pt x="101442" y="29468"/>
                    <a:pt x="100739" y="28373"/>
                  </a:cubicBezTo>
                  <a:close/>
                  <a:moveTo>
                    <a:pt x="102989" y="35731"/>
                  </a:moveTo>
                  <a:lnTo>
                    <a:pt x="101751" y="35755"/>
                  </a:lnTo>
                  <a:cubicBezTo>
                    <a:pt x="101751" y="35850"/>
                    <a:pt x="101751" y="35934"/>
                    <a:pt x="101751" y="36017"/>
                  </a:cubicBezTo>
                  <a:cubicBezTo>
                    <a:pt x="101751" y="37124"/>
                    <a:pt x="101608" y="38220"/>
                    <a:pt x="101334" y="39267"/>
                  </a:cubicBezTo>
                  <a:lnTo>
                    <a:pt x="102537" y="39589"/>
                  </a:lnTo>
                  <a:cubicBezTo>
                    <a:pt x="102846" y="38434"/>
                    <a:pt x="103001" y="37231"/>
                    <a:pt x="103001" y="36017"/>
                  </a:cubicBezTo>
                  <a:cubicBezTo>
                    <a:pt x="103001" y="35922"/>
                    <a:pt x="102989" y="35826"/>
                    <a:pt x="102989" y="35731"/>
                  </a:cubicBezTo>
                  <a:close/>
                  <a:moveTo>
                    <a:pt x="99977" y="42541"/>
                  </a:moveTo>
                  <a:cubicBezTo>
                    <a:pt x="99370" y="43553"/>
                    <a:pt x="98620" y="44482"/>
                    <a:pt x="97763" y="45304"/>
                  </a:cubicBezTo>
                  <a:lnTo>
                    <a:pt x="98620" y="46209"/>
                  </a:lnTo>
                  <a:cubicBezTo>
                    <a:pt x="99560" y="45316"/>
                    <a:pt x="100382" y="44292"/>
                    <a:pt x="101037" y="43172"/>
                  </a:cubicBezTo>
                  <a:lnTo>
                    <a:pt x="99977" y="42541"/>
                  </a:lnTo>
                  <a:close/>
                  <a:moveTo>
                    <a:pt x="94881" y="47363"/>
                  </a:moveTo>
                  <a:cubicBezTo>
                    <a:pt x="93833" y="47911"/>
                    <a:pt x="92714" y="48316"/>
                    <a:pt x="91547" y="48554"/>
                  </a:cubicBezTo>
                  <a:lnTo>
                    <a:pt x="91797" y="49769"/>
                  </a:lnTo>
                  <a:cubicBezTo>
                    <a:pt x="93071" y="49507"/>
                    <a:pt x="94310" y="49066"/>
                    <a:pt x="95465" y="48471"/>
                  </a:cubicBezTo>
                  <a:lnTo>
                    <a:pt x="94881" y="47363"/>
                  </a:lnTo>
                  <a:close/>
                  <a:moveTo>
                    <a:pt x="17205" y="48816"/>
                  </a:moveTo>
                  <a:lnTo>
                    <a:pt x="17205" y="50054"/>
                  </a:lnTo>
                  <a:lnTo>
                    <a:pt x="20931" y="50054"/>
                  </a:lnTo>
                  <a:lnTo>
                    <a:pt x="20931" y="48816"/>
                  </a:lnTo>
                  <a:close/>
                  <a:moveTo>
                    <a:pt x="24658" y="48816"/>
                  </a:moveTo>
                  <a:lnTo>
                    <a:pt x="24658" y="50054"/>
                  </a:lnTo>
                  <a:lnTo>
                    <a:pt x="28373" y="50054"/>
                  </a:lnTo>
                  <a:lnTo>
                    <a:pt x="28373" y="48816"/>
                  </a:lnTo>
                  <a:close/>
                  <a:moveTo>
                    <a:pt x="32100" y="48816"/>
                  </a:moveTo>
                  <a:lnTo>
                    <a:pt x="32100" y="50054"/>
                  </a:lnTo>
                  <a:lnTo>
                    <a:pt x="35826" y="50054"/>
                  </a:lnTo>
                  <a:lnTo>
                    <a:pt x="35826" y="48816"/>
                  </a:lnTo>
                  <a:close/>
                  <a:moveTo>
                    <a:pt x="39553" y="48816"/>
                  </a:moveTo>
                  <a:lnTo>
                    <a:pt x="39553" y="50054"/>
                  </a:lnTo>
                  <a:lnTo>
                    <a:pt x="43280" y="50054"/>
                  </a:lnTo>
                  <a:lnTo>
                    <a:pt x="43280" y="48816"/>
                  </a:lnTo>
                  <a:close/>
                  <a:moveTo>
                    <a:pt x="47006" y="48816"/>
                  </a:moveTo>
                  <a:lnTo>
                    <a:pt x="47006" y="50054"/>
                  </a:lnTo>
                  <a:lnTo>
                    <a:pt x="50721" y="50054"/>
                  </a:lnTo>
                  <a:lnTo>
                    <a:pt x="50721" y="48816"/>
                  </a:lnTo>
                  <a:close/>
                  <a:moveTo>
                    <a:pt x="54448" y="48816"/>
                  </a:moveTo>
                  <a:lnTo>
                    <a:pt x="54448" y="50054"/>
                  </a:lnTo>
                  <a:lnTo>
                    <a:pt x="58174" y="50054"/>
                  </a:lnTo>
                  <a:lnTo>
                    <a:pt x="58174" y="48816"/>
                  </a:lnTo>
                  <a:close/>
                  <a:moveTo>
                    <a:pt x="61901" y="48816"/>
                  </a:moveTo>
                  <a:lnTo>
                    <a:pt x="61901" y="50054"/>
                  </a:lnTo>
                  <a:lnTo>
                    <a:pt x="65628" y="50054"/>
                  </a:lnTo>
                  <a:lnTo>
                    <a:pt x="65628" y="48816"/>
                  </a:lnTo>
                  <a:close/>
                  <a:moveTo>
                    <a:pt x="69342" y="48816"/>
                  </a:moveTo>
                  <a:lnTo>
                    <a:pt x="69342" y="50054"/>
                  </a:lnTo>
                  <a:lnTo>
                    <a:pt x="73069" y="50054"/>
                  </a:lnTo>
                  <a:lnTo>
                    <a:pt x="73069" y="48816"/>
                  </a:lnTo>
                  <a:close/>
                  <a:moveTo>
                    <a:pt x="76796" y="48816"/>
                  </a:moveTo>
                  <a:lnTo>
                    <a:pt x="76796" y="50054"/>
                  </a:lnTo>
                  <a:lnTo>
                    <a:pt x="80522" y="50054"/>
                  </a:lnTo>
                  <a:lnTo>
                    <a:pt x="80522" y="48816"/>
                  </a:lnTo>
                  <a:close/>
                  <a:moveTo>
                    <a:pt x="84249" y="48816"/>
                  </a:moveTo>
                  <a:lnTo>
                    <a:pt x="84249" y="50054"/>
                  </a:lnTo>
                  <a:lnTo>
                    <a:pt x="87976" y="50054"/>
                  </a:lnTo>
                  <a:lnTo>
                    <a:pt x="87976" y="48816"/>
                  </a:lnTo>
                  <a:close/>
                  <a:moveTo>
                    <a:pt x="13454" y="48828"/>
                  </a:moveTo>
                  <a:cubicBezTo>
                    <a:pt x="12157" y="48876"/>
                    <a:pt x="10871" y="49102"/>
                    <a:pt x="9632" y="49507"/>
                  </a:cubicBezTo>
                  <a:lnTo>
                    <a:pt x="10013" y="50685"/>
                  </a:lnTo>
                  <a:cubicBezTo>
                    <a:pt x="11145" y="50316"/>
                    <a:pt x="12311" y="50114"/>
                    <a:pt x="13502" y="50066"/>
                  </a:cubicBezTo>
                  <a:lnTo>
                    <a:pt x="13454" y="48828"/>
                  </a:lnTo>
                  <a:close/>
                  <a:moveTo>
                    <a:pt x="6144" y="51209"/>
                  </a:moveTo>
                  <a:cubicBezTo>
                    <a:pt x="5072" y="51935"/>
                    <a:pt x="4096" y="52805"/>
                    <a:pt x="3251" y="53805"/>
                  </a:cubicBezTo>
                  <a:lnTo>
                    <a:pt x="4203" y="54602"/>
                  </a:lnTo>
                  <a:cubicBezTo>
                    <a:pt x="4965" y="53698"/>
                    <a:pt x="5858" y="52900"/>
                    <a:pt x="6834" y="52233"/>
                  </a:cubicBezTo>
                  <a:lnTo>
                    <a:pt x="6144" y="51209"/>
                  </a:lnTo>
                  <a:close/>
                  <a:moveTo>
                    <a:pt x="1179" y="57091"/>
                  </a:moveTo>
                  <a:cubicBezTo>
                    <a:pt x="643" y="58270"/>
                    <a:pt x="286" y="59532"/>
                    <a:pt x="96" y="60818"/>
                  </a:cubicBezTo>
                  <a:lnTo>
                    <a:pt x="1322" y="60996"/>
                  </a:lnTo>
                  <a:cubicBezTo>
                    <a:pt x="1489" y="59817"/>
                    <a:pt x="1822" y="58674"/>
                    <a:pt x="2310" y="57603"/>
                  </a:cubicBezTo>
                  <a:lnTo>
                    <a:pt x="1179" y="57091"/>
                  </a:lnTo>
                  <a:close/>
                  <a:moveTo>
                    <a:pt x="1239" y="64568"/>
                  </a:moveTo>
                  <a:lnTo>
                    <a:pt x="0" y="64675"/>
                  </a:lnTo>
                  <a:cubicBezTo>
                    <a:pt x="107" y="65973"/>
                    <a:pt x="405" y="67247"/>
                    <a:pt x="869" y="68461"/>
                  </a:cubicBezTo>
                  <a:lnTo>
                    <a:pt x="2024" y="68021"/>
                  </a:lnTo>
                  <a:cubicBezTo>
                    <a:pt x="1608" y="66914"/>
                    <a:pt x="1346" y="65747"/>
                    <a:pt x="1239" y="64568"/>
                  </a:cubicBezTo>
                  <a:close/>
                  <a:moveTo>
                    <a:pt x="3739" y="71116"/>
                  </a:moveTo>
                  <a:lnTo>
                    <a:pt x="2751" y="71855"/>
                  </a:lnTo>
                  <a:cubicBezTo>
                    <a:pt x="3525" y="72902"/>
                    <a:pt x="4453" y="73831"/>
                    <a:pt x="5477" y="74617"/>
                  </a:cubicBezTo>
                  <a:lnTo>
                    <a:pt x="6239" y="73629"/>
                  </a:lnTo>
                  <a:cubicBezTo>
                    <a:pt x="5287" y="72902"/>
                    <a:pt x="4453" y="72057"/>
                    <a:pt x="3739" y="71116"/>
                  </a:cubicBezTo>
                  <a:close/>
                  <a:moveTo>
                    <a:pt x="9323" y="75367"/>
                  </a:moveTo>
                  <a:lnTo>
                    <a:pt x="8870" y="76522"/>
                  </a:lnTo>
                  <a:cubicBezTo>
                    <a:pt x="10073" y="76998"/>
                    <a:pt x="11347" y="77296"/>
                    <a:pt x="12645" y="77415"/>
                  </a:cubicBezTo>
                  <a:lnTo>
                    <a:pt x="12764" y="76177"/>
                  </a:lnTo>
                  <a:cubicBezTo>
                    <a:pt x="11585" y="76069"/>
                    <a:pt x="10418" y="75796"/>
                    <a:pt x="9323" y="75367"/>
                  </a:cubicBezTo>
                  <a:close/>
                  <a:moveTo>
                    <a:pt x="16431" y="76236"/>
                  </a:moveTo>
                  <a:lnTo>
                    <a:pt x="16431" y="77486"/>
                  </a:lnTo>
                  <a:lnTo>
                    <a:pt x="20158" y="77486"/>
                  </a:lnTo>
                  <a:lnTo>
                    <a:pt x="20158" y="76236"/>
                  </a:lnTo>
                  <a:close/>
                  <a:moveTo>
                    <a:pt x="23872" y="76236"/>
                  </a:moveTo>
                  <a:lnTo>
                    <a:pt x="23872" y="77486"/>
                  </a:lnTo>
                  <a:lnTo>
                    <a:pt x="27599" y="77486"/>
                  </a:lnTo>
                  <a:lnTo>
                    <a:pt x="27599" y="76236"/>
                  </a:lnTo>
                  <a:close/>
                  <a:moveTo>
                    <a:pt x="31326" y="76236"/>
                  </a:moveTo>
                  <a:lnTo>
                    <a:pt x="31326" y="77486"/>
                  </a:lnTo>
                  <a:lnTo>
                    <a:pt x="35052" y="77486"/>
                  </a:lnTo>
                  <a:lnTo>
                    <a:pt x="35052" y="76236"/>
                  </a:lnTo>
                  <a:close/>
                  <a:moveTo>
                    <a:pt x="38779" y="76236"/>
                  </a:moveTo>
                  <a:lnTo>
                    <a:pt x="38779" y="77486"/>
                  </a:lnTo>
                  <a:lnTo>
                    <a:pt x="42494" y="77486"/>
                  </a:lnTo>
                  <a:lnTo>
                    <a:pt x="42494" y="76236"/>
                  </a:lnTo>
                  <a:close/>
                  <a:moveTo>
                    <a:pt x="46220" y="76236"/>
                  </a:moveTo>
                  <a:lnTo>
                    <a:pt x="46220" y="77486"/>
                  </a:lnTo>
                  <a:lnTo>
                    <a:pt x="49947" y="77486"/>
                  </a:lnTo>
                  <a:lnTo>
                    <a:pt x="49947" y="76236"/>
                  </a:lnTo>
                  <a:close/>
                  <a:moveTo>
                    <a:pt x="53674" y="76236"/>
                  </a:moveTo>
                  <a:lnTo>
                    <a:pt x="53674" y="77486"/>
                  </a:lnTo>
                  <a:lnTo>
                    <a:pt x="57400" y="77486"/>
                  </a:lnTo>
                  <a:lnTo>
                    <a:pt x="57400" y="76236"/>
                  </a:lnTo>
                  <a:close/>
                  <a:moveTo>
                    <a:pt x="61127" y="76236"/>
                  </a:moveTo>
                  <a:lnTo>
                    <a:pt x="61127" y="77486"/>
                  </a:lnTo>
                  <a:lnTo>
                    <a:pt x="64842" y="77486"/>
                  </a:lnTo>
                  <a:lnTo>
                    <a:pt x="64842" y="76236"/>
                  </a:lnTo>
                  <a:close/>
                  <a:moveTo>
                    <a:pt x="68568" y="76236"/>
                  </a:moveTo>
                  <a:lnTo>
                    <a:pt x="68568" y="77486"/>
                  </a:lnTo>
                  <a:lnTo>
                    <a:pt x="72295" y="77486"/>
                  </a:lnTo>
                  <a:lnTo>
                    <a:pt x="72295" y="76236"/>
                  </a:lnTo>
                  <a:close/>
                  <a:moveTo>
                    <a:pt x="76022" y="76236"/>
                  </a:moveTo>
                  <a:lnTo>
                    <a:pt x="76022" y="77486"/>
                  </a:lnTo>
                  <a:lnTo>
                    <a:pt x="79748" y="77486"/>
                  </a:lnTo>
                  <a:lnTo>
                    <a:pt x="79748" y="76236"/>
                  </a:lnTo>
                  <a:close/>
                  <a:moveTo>
                    <a:pt x="83475" y="76236"/>
                  </a:moveTo>
                  <a:lnTo>
                    <a:pt x="83475" y="77486"/>
                  </a:lnTo>
                  <a:lnTo>
                    <a:pt x="87190" y="77486"/>
                  </a:lnTo>
                  <a:lnTo>
                    <a:pt x="87190" y="76236"/>
                  </a:lnTo>
                  <a:close/>
                  <a:moveTo>
                    <a:pt x="91000" y="76391"/>
                  </a:moveTo>
                  <a:lnTo>
                    <a:pt x="90821" y="77617"/>
                  </a:lnTo>
                  <a:cubicBezTo>
                    <a:pt x="92000" y="77784"/>
                    <a:pt x="93143" y="78117"/>
                    <a:pt x="94214" y="78605"/>
                  </a:cubicBezTo>
                  <a:lnTo>
                    <a:pt x="94726" y="77474"/>
                  </a:lnTo>
                  <a:cubicBezTo>
                    <a:pt x="93548" y="76939"/>
                    <a:pt x="92286" y="76569"/>
                    <a:pt x="91000" y="76391"/>
                  </a:cubicBezTo>
                  <a:close/>
                  <a:moveTo>
                    <a:pt x="98013" y="79546"/>
                  </a:moveTo>
                  <a:lnTo>
                    <a:pt x="97215" y="80499"/>
                  </a:lnTo>
                  <a:cubicBezTo>
                    <a:pt x="98120" y="81261"/>
                    <a:pt x="98917" y="82153"/>
                    <a:pt x="99572" y="83130"/>
                  </a:cubicBezTo>
                  <a:lnTo>
                    <a:pt x="100608" y="82439"/>
                  </a:lnTo>
                  <a:cubicBezTo>
                    <a:pt x="99882" y="81356"/>
                    <a:pt x="99001" y="80391"/>
                    <a:pt x="98013" y="79546"/>
                  </a:cubicBezTo>
                  <a:close/>
                  <a:moveTo>
                    <a:pt x="102311" y="85928"/>
                  </a:moveTo>
                  <a:lnTo>
                    <a:pt x="101132" y="86309"/>
                  </a:lnTo>
                  <a:cubicBezTo>
                    <a:pt x="101489" y="87440"/>
                    <a:pt x="101703" y="88607"/>
                    <a:pt x="101751" y="89797"/>
                  </a:cubicBezTo>
                  <a:lnTo>
                    <a:pt x="102989" y="89750"/>
                  </a:lnTo>
                  <a:cubicBezTo>
                    <a:pt x="102942" y="88452"/>
                    <a:pt x="102716" y="87166"/>
                    <a:pt x="102311" y="85928"/>
                  </a:cubicBezTo>
                  <a:close/>
                  <a:moveTo>
                    <a:pt x="101430" y="93333"/>
                  </a:moveTo>
                  <a:cubicBezTo>
                    <a:pt x="101156" y="94488"/>
                    <a:pt x="100727" y="95596"/>
                    <a:pt x="100156" y="96631"/>
                  </a:cubicBezTo>
                  <a:lnTo>
                    <a:pt x="101239" y="97239"/>
                  </a:lnTo>
                  <a:cubicBezTo>
                    <a:pt x="101870" y="96096"/>
                    <a:pt x="102346" y="94881"/>
                    <a:pt x="102632" y="93619"/>
                  </a:cubicBezTo>
                  <a:lnTo>
                    <a:pt x="101430" y="93333"/>
                  </a:lnTo>
                  <a:close/>
                  <a:moveTo>
                    <a:pt x="98024" y="99465"/>
                  </a:moveTo>
                  <a:cubicBezTo>
                    <a:pt x="97191" y="100310"/>
                    <a:pt x="96239" y="101025"/>
                    <a:pt x="95215" y="101608"/>
                  </a:cubicBezTo>
                  <a:lnTo>
                    <a:pt x="95822" y="102692"/>
                  </a:lnTo>
                  <a:cubicBezTo>
                    <a:pt x="96953" y="102061"/>
                    <a:pt x="97989" y="101263"/>
                    <a:pt x="98906" y="100346"/>
                  </a:cubicBezTo>
                  <a:lnTo>
                    <a:pt x="98024" y="99465"/>
                  </a:lnTo>
                  <a:close/>
                  <a:moveTo>
                    <a:pt x="66009" y="103239"/>
                  </a:moveTo>
                  <a:lnTo>
                    <a:pt x="66009" y="104478"/>
                  </a:lnTo>
                  <a:lnTo>
                    <a:pt x="69735" y="104478"/>
                  </a:lnTo>
                  <a:lnTo>
                    <a:pt x="69735" y="103239"/>
                  </a:lnTo>
                  <a:close/>
                  <a:moveTo>
                    <a:pt x="73462" y="103239"/>
                  </a:moveTo>
                  <a:lnTo>
                    <a:pt x="73462" y="104478"/>
                  </a:lnTo>
                  <a:lnTo>
                    <a:pt x="77189" y="104478"/>
                  </a:lnTo>
                  <a:lnTo>
                    <a:pt x="77189" y="103239"/>
                  </a:lnTo>
                  <a:close/>
                  <a:moveTo>
                    <a:pt x="80915" y="103239"/>
                  </a:moveTo>
                  <a:lnTo>
                    <a:pt x="80915" y="104478"/>
                  </a:lnTo>
                  <a:lnTo>
                    <a:pt x="84630" y="104478"/>
                  </a:lnTo>
                  <a:lnTo>
                    <a:pt x="84630" y="103239"/>
                  </a:lnTo>
                  <a:close/>
                  <a:moveTo>
                    <a:pt x="91917" y="102894"/>
                  </a:moveTo>
                  <a:cubicBezTo>
                    <a:pt x="90952" y="103120"/>
                    <a:pt x="89952" y="103239"/>
                    <a:pt x="88952" y="103239"/>
                  </a:cubicBezTo>
                  <a:lnTo>
                    <a:pt x="88357" y="103239"/>
                  </a:lnTo>
                  <a:lnTo>
                    <a:pt x="88357" y="104478"/>
                  </a:lnTo>
                  <a:lnTo>
                    <a:pt x="88952" y="104478"/>
                  </a:lnTo>
                  <a:cubicBezTo>
                    <a:pt x="90047" y="104478"/>
                    <a:pt x="91143" y="104359"/>
                    <a:pt x="92202" y="104109"/>
                  </a:cubicBezTo>
                  <a:lnTo>
                    <a:pt x="91917" y="102894"/>
                  </a:lnTo>
                  <a:close/>
                  <a:moveTo>
                    <a:pt x="62175" y="103644"/>
                  </a:moveTo>
                  <a:cubicBezTo>
                    <a:pt x="60913" y="103954"/>
                    <a:pt x="59698" y="104442"/>
                    <a:pt x="58567" y="105097"/>
                  </a:cubicBezTo>
                  <a:lnTo>
                    <a:pt x="59186" y="106168"/>
                  </a:lnTo>
                  <a:cubicBezTo>
                    <a:pt x="60210" y="105585"/>
                    <a:pt x="61317" y="105132"/>
                    <a:pt x="62472" y="104847"/>
                  </a:cubicBezTo>
                  <a:lnTo>
                    <a:pt x="62175" y="103644"/>
                  </a:lnTo>
                  <a:close/>
                  <a:moveTo>
                    <a:pt x="55495" y="107478"/>
                  </a:moveTo>
                  <a:cubicBezTo>
                    <a:pt x="54590" y="108407"/>
                    <a:pt x="53817" y="109454"/>
                    <a:pt x="53197" y="110597"/>
                  </a:cubicBezTo>
                  <a:lnTo>
                    <a:pt x="54293" y="111193"/>
                  </a:lnTo>
                  <a:cubicBezTo>
                    <a:pt x="54852" y="110145"/>
                    <a:pt x="55555" y="109193"/>
                    <a:pt x="56388" y="108335"/>
                  </a:cubicBezTo>
                  <a:lnTo>
                    <a:pt x="55495" y="107478"/>
                  </a:lnTo>
                  <a:close/>
                  <a:moveTo>
                    <a:pt x="51840" y="114241"/>
                  </a:moveTo>
                  <a:cubicBezTo>
                    <a:pt x="51626" y="115229"/>
                    <a:pt x="51507" y="116253"/>
                    <a:pt x="51507" y="117277"/>
                  </a:cubicBezTo>
                  <a:lnTo>
                    <a:pt x="51507" y="118075"/>
                  </a:lnTo>
                  <a:lnTo>
                    <a:pt x="52745" y="118075"/>
                  </a:lnTo>
                  <a:lnTo>
                    <a:pt x="52745" y="117277"/>
                  </a:lnTo>
                  <a:cubicBezTo>
                    <a:pt x="52745" y="116348"/>
                    <a:pt x="52852" y="115408"/>
                    <a:pt x="53055" y="114503"/>
                  </a:cubicBezTo>
                  <a:lnTo>
                    <a:pt x="51840" y="114241"/>
                  </a:lnTo>
                  <a:close/>
                  <a:moveTo>
                    <a:pt x="51507" y="121801"/>
                  </a:moveTo>
                  <a:lnTo>
                    <a:pt x="51507" y="125528"/>
                  </a:lnTo>
                  <a:lnTo>
                    <a:pt x="52757" y="125528"/>
                  </a:lnTo>
                  <a:lnTo>
                    <a:pt x="52757" y="121801"/>
                  </a:lnTo>
                  <a:close/>
                  <a:moveTo>
                    <a:pt x="51507" y="129243"/>
                  </a:moveTo>
                  <a:lnTo>
                    <a:pt x="51507" y="132969"/>
                  </a:lnTo>
                  <a:lnTo>
                    <a:pt x="52757" y="132969"/>
                  </a:lnTo>
                  <a:lnTo>
                    <a:pt x="52757" y="129243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" name="Google Shape;60;p15"/>
          <p:cNvGrpSpPr/>
          <p:nvPr/>
        </p:nvGrpSpPr>
        <p:grpSpPr>
          <a:xfrm>
            <a:off x="-31" y="-6343"/>
            <a:ext cx="4775744" cy="6136527"/>
            <a:chOff x="2966750" y="1165750"/>
            <a:chExt cx="3166099" cy="3977784"/>
          </a:xfrm>
        </p:grpSpPr>
        <p:sp>
          <p:nvSpPr>
            <p:cNvPr id="61" name="Google Shape;61;p15"/>
            <p:cNvSpPr/>
            <p:nvPr/>
          </p:nvSpPr>
          <p:spPr>
            <a:xfrm>
              <a:off x="2966750" y="1165750"/>
              <a:ext cx="3166099" cy="3977784"/>
            </a:xfrm>
            <a:custGeom>
              <a:avLst/>
              <a:gdLst/>
              <a:ahLst/>
              <a:cxnLst/>
              <a:rect l="l" t="t" r="r" b="b"/>
              <a:pathLst>
                <a:path w="114527" h="143888" extrusionOk="0">
                  <a:moveTo>
                    <a:pt x="57841" y="0"/>
                  </a:moveTo>
                  <a:lnTo>
                    <a:pt x="48792" y="15895"/>
                  </a:lnTo>
                  <a:lnTo>
                    <a:pt x="51531" y="15895"/>
                  </a:lnTo>
                  <a:lnTo>
                    <a:pt x="51531" y="19181"/>
                  </a:lnTo>
                  <a:lnTo>
                    <a:pt x="51531" y="19979"/>
                  </a:lnTo>
                  <a:lnTo>
                    <a:pt x="51531" y="20086"/>
                  </a:lnTo>
                  <a:lnTo>
                    <a:pt x="51554" y="20217"/>
                  </a:lnTo>
                  <a:lnTo>
                    <a:pt x="51578" y="20515"/>
                  </a:lnTo>
                  <a:lnTo>
                    <a:pt x="51614" y="21098"/>
                  </a:lnTo>
                  <a:cubicBezTo>
                    <a:pt x="51638" y="21491"/>
                    <a:pt x="51650" y="21884"/>
                    <a:pt x="51697" y="22277"/>
                  </a:cubicBezTo>
                  <a:lnTo>
                    <a:pt x="51876" y="23444"/>
                  </a:lnTo>
                  <a:lnTo>
                    <a:pt x="51971" y="24027"/>
                  </a:lnTo>
                  <a:cubicBezTo>
                    <a:pt x="52007" y="24218"/>
                    <a:pt x="52066" y="24408"/>
                    <a:pt x="52102" y="24599"/>
                  </a:cubicBezTo>
                  <a:lnTo>
                    <a:pt x="52412" y="25742"/>
                  </a:lnTo>
                  <a:cubicBezTo>
                    <a:pt x="52507" y="26123"/>
                    <a:pt x="52662" y="26492"/>
                    <a:pt x="52793" y="26861"/>
                  </a:cubicBezTo>
                  <a:cubicBezTo>
                    <a:pt x="52935" y="27230"/>
                    <a:pt x="53055" y="27611"/>
                    <a:pt x="53221" y="27968"/>
                  </a:cubicBezTo>
                  <a:lnTo>
                    <a:pt x="53733" y="29028"/>
                  </a:lnTo>
                  <a:cubicBezTo>
                    <a:pt x="53817" y="29206"/>
                    <a:pt x="53900" y="29385"/>
                    <a:pt x="53995" y="29552"/>
                  </a:cubicBezTo>
                  <a:lnTo>
                    <a:pt x="54305" y="30064"/>
                  </a:lnTo>
                  <a:lnTo>
                    <a:pt x="54912" y="31064"/>
                  </a:lnTo>
                  <a:cubicBezTo>
                    <a:pt x="55138" y="31385"/>
                    <a:pt x="55376" y="31707"/>
                    <a:pt x="55614" y="32016"/>
                  </a:cubicBezTo>
                  <a:cubicBezTo>
                    <a:pt x="56067" y="32659"/>
                    <a:pt x="56615" y="33219"/>
                    <a:pt x="57150" y="33802"/>
                  </a:cubicBezTo>
                  <a:cubicBezTo>
                    <a:pt x="57400" y="34100"/>
                    <a:pt x="57710" y="34350"/>
                    <a:pt x="57996" y="34624"/>
                  </a:cubicBezTo>
                  <a:cubicBezTo>
                    <a:pt x="58293" y="34874"/>
                    <a:pt x="58567" y="35148"/>
                    <a:pt x="58877" y="35398"/>
                  </a:cubicBezTo>
                  <a:lnTo>
                    <a:pt x="59829" y="36100"/>
                  </a:lnTo>
                  <a:cubicBezTo>
                    <a:pt x="59984" y="36219"/>
                    <a:pt x="60139" y="36338"/>
                    <a:pt x="60305" y="36445"/>
                  </a:cubicBezTo>
                  <a:lnTo>
                    <a:pt x="60806" y="36755"/>
                  </a:lnTo>
                  <a:lnTo>
                    <a:pt x="61818" y="37362"/>
                  </a:lnTo>
                  <a:cubicBezTo>
                    <a:pt x="62163" y="37553"/>
                    <a:pt x="62520" y="37719"/>
                    <a:pt x="62877" y="37886"/>
                  </a:cubicBezTo>
                  <a:cubicBezTo>
                    <a:pt x="63568" y="38255"/>
                    <a:pt x="64318" y="38505"/>
                    <a:pt x="65068" y="38767"/>
                  </a:cubicBezTo>
                  <a:cubicBezTo>
                    <a:pt x="65437" y="38910"/>
                    <a:pt x="65818" y="39005"/>
                    <a:pt x="66199" y="39100"/>
                  </a:cubicBezTo>
                  <a:cubicBezTo>
                    <a:pt x="66580" y="39196"/>
                    <a:pt x="66961" y="39303"/>
                    <a:pt x="67342" y="39386"/>
                  </a:cubicBezTo>
                  <a:lnTo>
                    <a:pt x="68509" y="39577"/>
                  </a:lnTo>
                  <a:cubicBezTo>
                    <a:pt x="68902" y="39624"/>
                    <a:pt x="69295" y="39660"/>
                    <a:pt x="69676" y="39672"/>
                  </a:cubicBezTo>
                  <a:cubicBezTo>
                    <a:pt x="70176" y="39704"/>
                    <a:pt x="70946" y="39709"/>
                    <a:pt x="71403" y="39709"/>
                  </a:cubicBezTo>
                  <a:cubicBezTo>
                    <a:pt x="71632" y="39709"/>
                    <a:pt x="71783" y="39708"/>
                    <a:pt x="71783" y="39708"/>
                  </a:cubicBezTo>
                  <a:lnTo>
                    <a:pt x="94298" y="39708"/>
                  </a:lnTo>
                  <a:lnTo>
                    <a:pt x="94691" y="39743"/>
                  </a:lnTo>
                  <a:lnTo>
                    <a:pt x="94905" y="39779"/>
                  </a:lnTo>
                  <a:cubicBezTo>
                    <a:pt x="95048" y="39791"/>
                    <a:pt x="95191" y="39803"/>
                    <a:pt x="95334" y="39803"/>
                  </a:cubicBezTo>
                  <a:cubicBezTo>
                    <a:pt x="95477" y="39803"/>
                    <a:pt x="95619" y="39862"/>
                    <a:pt x="95762" y="39874"/>
                  </a:cubicBezTo>
                  <a:cubicBezTo>
                    <a:pt x="95893" y="39898"/>
                    <a:pt x="96048" y="39898"/>
                    <a:pt x="96179" y="39946"/>
                  </a:cubicBezTo>
                  <a:cubicBezTo>
                    <a:pt x="97286" y="40196"/>
                    <a:pt x="98334" y="40696"/>
                    <a:pt x="99227" y="41422"/>
                  </a:cubicBezTo>
                  <a:cubicBezTo>
                    <a:pt x="100096" y="42160"/>
                    <a:pt x="100799" y="43101"/>
                    <a:pt x="101263" y="44149"/>
                  </a:cubicBezTo>
                  <a:cubicBezTo>
                    <a:pt x="101680" y="45196"/>
                    <a:pt x="101870" y="46339"/>
                    <a:pt x="101787" y="47494"/>
                  </a:cubicBezTo>
                  <a:cubicBezTo>
                    <a:pt x="101727" y="48566"/>
                    <a:pt x="101370" y="49566"/>
                    <a:pt x="100846" y="50483"/>
                  </a:cubicBezTo>
                  <a:cubicBezTo>
                    <a:pt x="100263" y="51447"/>
                    <a:pt x="99251" y="52507"/>
                    <a:pt x="98286" y="53078"/>
                  </a:cubicBezTo>
                  <a:cubicBezTo>
                    <a:pt x="98060" y="53245"/>
                    <a:pt x="97774" y="53328"/>
                    <a:pt x="97536" y="53471"/>
                  </a:cubicBezTo>
                  <a:cubicBezTo>
                    <a:pt x="97405" y="53543"/>
                    <a:pt x="97262" y="53578"/>
                    <a:pt x="97131" y="53626"/>
                  </a:cubicBezTo>
                  <a:cubicBezTo>
                    <a:pt x="97001" y="53674"/>
                    <a:pt x="96870" y="53733"/>
                    <a:pt x="96739" y="53769"/>
                  </a:cubicBezTo>
                  <a:cubicBezTo>
                    <a:pt x="96596" y="53793"/>
                    <a:pt x="95119" y="54102"/>
                    <a:pt x="94572" y="54150"/>
                  </a:cubicBezTo>
                  <a:cubicBezTo>
                    <a:pt x="94504" y="54154"/>
                    <a:pt x="94416" y="54155"/>
                    <a:pt x="94320" y="54155"/>
                  </a:cubicBezTo>
                  <a:cubicBezTo>
                    <a:pt x="94128" y="54155"/>
                    <a:pt x="93909" y="54150"/>
                    <a:pt x="93774" y="54150"/>
                  </a:cubicBezTo>
                  <a:lnTo>
                    <a:pt x="19705" y="54150"/>
                  </a:lnTo>
                  <a:lnTo>
                    <a:pt x="19562" y="54114"/>
                  </a:lnTo>
                  <a:lnTo>
                    <a:pt x="19265" y="54102"/>
                  </a:lnTo>
                  <a:lnTo>
                    <a:pt x="18681" y="54126"/>
                  </a:lnTo>
                  <a:cubicBezTo>
                    <a:pt x="18288" y="54150"/>
                    <a:pt x="17895" y="54150"/>
                    <a:pt x="17514" y="54209"/>
                  </a:cubicBezTo>
                  <a:cubicBezTo>
                    <a:pt x="14383" y="54567"/>
                    <a:pt x="11335" y="55674"/>
                    <a:pt x="8716" y="57424"/>
                  </a:cubicBezTo>
                  <a:cubicBezTo>
                    <a:pt x="6120" y="59186"/>
                    <a:pt x="3953" y="61568"/>
                    <a:pt x="2417" y="64318"/>
                  </a:cubicBezTo>
                  <a:cubicBezTo>
                    <a:pt x="917" y="67080"/>
                    <a:pt x="96" y="70235"/>
                    <a:pt x="24" y="73367"/>
                  </a:cubicBezTo>
                  <a:cubicBezTo>
                    <a:pt x="0" y="73807"/>
                    <a:pt x="12" y="74010"/>
                    <a:pt x="12" y="74295"/>
                  </a:cubicBezTo>
                  <a:cubicBezTo>
                    <a:pt x="12" y="74343"/>
                    <a:pt x="12" y="74474"/>
                    <a:pt x="24" y="74557"/>
                  </a:cubicBezTo>
                  <a:lnTo>
                    <a:pt x="36" y="74855"/>
                  </a:lnTo>
                  <a:lnTo>
                    <a:pt x="60" y="75438"/>
                  </a:lnTo>
                  <a:cubicBezTo>
                    <a:pt x="84" y="75831"/>
                    <a:pt x="84" y="76224"/>
                    <a:pt x="143" y="76617"/>
                  </a:cubicBezTo>
                  <a:lnTo>
                    <a:pt x="322" y="77784"/>
                  </a:lnTo>
                  <a:cubicBezTo>
                    <a:pt x="357" y="77974"/>
                    <a:pt x="381" y="78165"/>
                    <a:pt x="429" y="78355"/>
                  </a:cubicBezTo>
                  <a:lnTo>
                    <a:pt x="560" y="78939"/>
                  </a:lnTo>
                  <a:lnTo>
                    <a:pt x="869" y="80082"/>
                  </a:lnTo>
                  <a:cubicBezTo>
                    <a:pt x="977" y="80451"/>
                    <a:pt x="1119" y="80820"/>
                    <a:pt x="1250" y="81189"/>
                  </a:cubicBezTo>
                  <a:cubicBezTo>
                    <a:pt x="1393" y="81558"/>
                    <a:pt x="1512" y="81939"/>
                    <a:pt x="1691" y="82296"/>
                  </a:cubicBezTo>
                  <a:cubicBezTo>
                    <a:pt x="2977" y="85166"/>
                    <a:pt x="4929" y="87737"/>
                    <a:pt x="7382" y="89702"/>
                  </a:cubicBezTo>
                  <a:cubicBezTo>
                    <a:pt x="9835" y="91655"/>
                    <a:pt x="12764" y="93048"/>
                    <a:pt x="15859" y="93655"/>
                  </a:cubicBezTo>
                  <a:lnTo>
                    <a:pt x="17026" y="93845"/>
                  </a:lnTo>
                  <a:lnTo>
                    <a:pt x="17610" y="93929"/>
                  </a:lnTo>
                  <a:cubicBezTo>
                    <a:pt x="17812" y="93952"/>
                    <a:pt x="18003" y="93952"/>
                    <a:pt x="18193" y="93964"/>
                  </a:cubicBezTo>
                  <a:lnTo>
                    <a:pt x="19372" y="94024"/>
                  </a:lnTo>
                  <a:lnTo>
                    <a:pt x="19669" y="94036"/>
                  </a:lnTo>
                  <a:lnTo>
                    <a:pt x="94643" y="94036"/>
                  </a:lnTo>
                  <a:lnTo>
                    <a:pt x="94869" y="94048"/>
                  </a:lnTo>
                  <a:cubicBezTo>
                    <a:pt x="95024" y="94060"/>
                    <a:pt x="95167" y="94072"/>
                    <a:pt x="95310" y="94072"/>
                  </a:cubicBezTo>
                  <a:cubicBezTo>
                    <a:pt x="95381" y="94072"/>
                    <a:pt x="95453" y="94083"/>
                    <a:pt x="95524" y="94095"/>
                  </a:cubicBezTo>
                  <a:lnTo>
                    <a:pt x="95727" y="94131"/>
                  </a:lnTo>
                  <a:cubicBezTo>
                    <a:pt x="95869" y="94155"/>
                    <a:pt x="96012" y="94167"/>
                    <a:pt x="96155" y="94191"/>
                  </a:cubicBezTo>
                  <a:cubicBezTo>
                    <a:pt x="96703" y="94345"/>
                    <a:pt x="97251" y="94476"/>
                    <a:pt x="97751" y="94750"/>
                  </a:cubicBezTo>
                  <a:cubicBezTo>
                    <a:pt x="98286" y="94976"/>
                    <a:pt x="98739" y="95322"/>
                    <a:pt x="99203" y="95655"/>
                  </a:cubicBezTo>
                  <a:cubicBezTo>
                    <a:pt x="99620" y="96048"/>
                    <a:pt x="100060" y="96429"/>
                    <a:pt x="100382" y="96905"/>
                  </a:cubicBezTo>
                  <a:cubicBezTo>
                    <a:pt x="100751" y="97346"/>
                    <a:pt x="100989" y="97870"/>
                    <a:pt x="101251" y="98382"/>
                  </a:cubicBezTo>
                  <a:cubicBezTo>
                    <a:pt x="101299" y="98513"/>
                    <a:pt x="101334" y="98643"/>
                    <a:pt x="101394" y="98774"/>
                  </a:cubicBezTo>
                  <a:cubicBezTo>
                    <a:pt x="101430" y="98917"/>
                    <a:pt x="101501" y="99036"/>
                    <a:pt x="101525" y="99179"/>
                  </a:cubicBezTo>
                  <a:cubicBezTo>
                    <a:pt x="101584" y="99453"/>
                    <a:pt x="101692" y="99727"/>
                    <a:pt x="101703" y="100013"/>
                  </a:cubicBezTo>
                  <a:cubicBezTo>
                    <a:pt x="101727" y="100156"/>
                    <a:pt x="101751" y="100287"/>
                    <a:pt x="101775" y="100429"/>
                  </a:cubicBezTo>
                  <a:lnTo>
                    <a:pt x="101799" y="100870"/>
                  </a:lnTo>
                  <a:lnTo>
                    <a:pt x="101823" y="101084"/>
                  </a:lnTo>
                  <a:lnTo>
                    <a:pt x="101834" y="101191"/>
                  </a:lnTo>
                  <a:lnTo>
                    <a:pt x="101834" y="101299"/>
                  </a:lnTo>
                  <a:cubicBezTo>
                    <a:pt x="101834" y="101334"/>
                    <a:pt x="101823" y="101358"/>
                    <a:pt x="101823" y="101370"/>
                  </a:cubicBezTo>
                  <a:cubicBezTo>
                    <a:pt x="101811" y="101513"/>
                    <a:pt x="101799" y="101656"/>
                    <a:pt x="101787" y="101799"/>
                  </a:cubicBezTo>
                  <a:cubicBezTo>
                    <a:pt x="101811" y="102096"/>
                    <a:pt x="101715" y="102370"/>
                    <a:pt x="101692" y="102656"/>
                  </a:cubicBezTo>
                  <a:cubicBezTo>
                    <a:pt x="101692" y="102799"/>
                    <a:pt x="101632" y="102930"/>
                    <a:pt x="101596" y="103073"/>
                  </a:cubicBezTo>
                  <a:cubicBezTo>
                    <a:pt x="101561" y="103204"/>
                    <a:pt x="101525" y="103346"/>
                    <a:pt x="101501" y="103477"/>
                  </a:cubicBezTo>
                  <a:cubicBezTo>
                    <a:pt x="101144" y="104561"/>
                    <a:pt x="100537" y="105561"/>
                    <a:pt x="99739" y="106383"/>
                  </a:cubicBezTo>
                  <a:cubicBezTo>
                    <a:pt x="98917" y="107192"/>
                    <a:pt x="97917" y="107799"/>
                    <a:pt x="96846" y="108157"/>
                  </a:cubicBezTo>
                  <a:cubicBezTo>
                    <a:pt x="96715" y="108204"/>
                    <a:pt x="96572" y="108216"/>
                    <a:pt x="96429" y="108264"/>
                  </a:cubicBezTo>
                  <a:cubicBezTo>
                    <a:pt x="96298" y="108288"/>
                    <a:pt x="96167" y="108359"/>
                    <a:pt x="96024" y="108359"/>
                  </a:cubicBezTo>
                  <a:cubicBezTo>
                    <a:pt x="95881" y="108383"/>
                    <a:pt x="95738" y="108395"/>
                    <a:pt x="95596" y="108419"/>
                  </a:cubicBezTo>
                  <a:cubicBezTo>
                    <a:pt x="95524" y="108430"/>
                    <a:pt x="95453" y="108454"/>
                    <a:pt x="95381" y="108454"/>
                  </a:cubicBezTo>
                  <a:lnTo>
                    <a:pt x="95167" y="108466"/>
                  </a:lnTo>
                  <a:cubicBezTo>
                    <a:pt x="95024" y="108466"/>
                    <a:pt x="94881" y="108466"/>
                    <a:pt x="94738" y="108478"/>
                  </a:cubicBezTo>
                  <a:cubicBezTo>
                    <a:pt x="94691" y="108478"/>
                    <a:pt x="94512" y="108466"/>
                    <a:pt x="94393" y="108466"/>
                  </a:cubicBezTo>
                  <a:lnTo>
                    <a:pt x="71283" y="108466"/>
                  </a:lnTo>
                  <a:lnTo>
                    <a:pt x="70985" y="108490"/>
                  </a:lnTo>
                  <a:lnTo>
                    <a:pt x="70402" y="108526"/>
                  </a:lnTo>
                  <a:cubicBezTo>
                    <a:pt x="70009" y="108538"/>
                    <a:pt x="69616" y="108561"/>
                    <a:pt x="69235" y="108597"/>
                  </a:cubicBezTo>
                  <a:lnTo>
                    <a:pt x="68068" y="108764"/>
                  </a:lnTo>
                  <a:cubicBezTo>
                    <a:pt x="67675" y="108835"/>
                    <a:pt x="67283" y="108883"/>
                    <a:pt x="66902" y="108990"/>
                  </a:cubicBezTo>
                  <a:cubicBezTo>
                    <a:pt x="66140" y="109181"/>
                    <a:pt x="65366" y="109359"/>
                    <a:pt x="64639" y="109657"/>
                  </a:cubicBezTo>
                  <a:cubicBezTo>
                    <a:pt x="64270" y="109788"/>
                    <a:pt x="63889" y="109919"/>
                    <a:pt x="63532" y="110073"/>
                  </a:cubicBezTo>
                  <a:lnTo>
                    <a:pt x="62460" y="110585"/>
                  </a:lnTo>
                  <a:lnTo>
                    <a:pt x="61937" y="110847"/>
                  </a:lnTo>
                  <a:cubicBezTo>
                    <a:pt x="61758" y="110931"/>
                    <a:pt x="61591" y="111038"/>
                    <a:pt x="61425" y="111145"/>
                  </a:cubicBezTo>
                  <a:lnTo>
                    <a:pt x="60413" y="111752"/>
                  </a:lnTo>
                  <a:cubicBezTo>
                    <a:pt x="60079" y="111967"/>
                    <a:pt x="59782" y="112217"/>
                    <a:pt x="59460" y="112443"/>
                  </a:cubicBezTo>
                  <a:cubicBezTo>
                    <a:pt x="59151" y="112681"/>
                    <a:pt x="58817" y="112907"/>
                    <a:pt x="58531" y="113169"/>
                  </a:cubicBezTo>
                  <a:cubicBezTo>
                    <a:pt x="58079" y="113586"/>
                    <a:pt x="57603" y="114003"/>
                    <a:pt x="57174" y="114443"/>
                  </a:cubicBezTo>
                  <a:cubicBezTo>
                    <a:pt x="57115" y="114503"/>
                    <a:pt x="57043" y="114586"/>
                    <a:pt x="56960" y="114681"/>
                  </a:cubicBezTo>
                  <a:cubicBezTo>
                    <a:pt x="56912" y="114717"/>
                    <a:pt x="56876" y="114765"/>
                    <a:pt x="56841" y="114800"/>
                  </a:cubicBezTo>
                  <a:cubicBezTo>
                    <a:pt x="56567" y="115110"/>
                    <a:pt x="56234" y="115479"/>
                    <a:pt x="56055" y="115681"/>
                  </a:cubicBezTo>
                  <a:lnTo>
                    <a:pt x="55341" y="116622"/>
                  </a:lnTo>
                  <a:lnTo>
                    <a:pt x="54995" y="117098"/>
                  </a:lnTo>
                  <a:cubicBezTo>
                    <a:pt x="54876" y="117253"/>
                    <a:pt x="54781" y="117432"/>
                    <a:pt x="54674" y="117586"/>
                  </a:cubicBezTo>
                  <a:lnTo>
                    <a:pt x="54067" y="118598"/>
                  </a:lnTo>
                  <a:cubicBezTo>
                    <a:pt x="53864" y="118944"/>
                    <a:pt x="53709" y="119301"/>
                    <a:pt x="53531" y="119658"/>
                  </a:cubicBezTo>
                  <a:cubicBezTo>
                    <a:pt x="53364" y="120015"/>
                    <a:pt x="53174" y="120360"/>
                    <a:pt x="53043" y="120730"/>
                  </a:cubicBezTo>
                  <a:lnTo>
                    <a:pt x="52638" y="121837"/>
                  </a:lnTo>
                  <a:cubicBezTo>
                    <a:pt x="52566" y="122027"/>
                    <a:pt x="52495" y="122206"/>
                    <a:pt x="52447" y="122396"/>
                  </a:cubicBezTo>
                  <a:lnTo>
                    <a:pt x="52293" y="122968"/>
                  </a:lnTo>
                  <a:lnTo>
                    <a:pt x="51995" y="124111"/>
                  </a:lnTo>
                  <a:cubicBezTo>
                    <a:pt x="51923" y="124504"/>
                    <a:pt x="51864" y="124897"/>
                    <a:pt x="51804" y="125278"/>
                  </a:cubicBezTo>
                  <a:cubicBezTo>
                    <a:pt x="51757" y="125671"/>
                    <a:pt x="51673" y="126064"/>
                    <a:pt x="51662" y="126445"/>
                  </a:cubicBezTo>
                  <a:lnTo>
                    <a:pt x="51578" y="127623"/>
                  </a:lnTo>
                  <a:lnTo>
                    <a:pt x="51531" y="128207"/>
                  </a:lnTo>
                  <a:lnTo>
                    <a:pt x="51531" y="128600"/>
                  </a:lnTo>
                  <a:lnTo>
                    <a:pt x="51531" y="129409"/>
                  </a:lnTo>
                  <a:lnTo>
                    <a:pt x="51531" y="131017"/>
                  </a:lnTo>
                  <a:lnTo>
                    <a:pt x="51531" y="143887"/>
                  </a:lnTo>
                  <a:lnTo>
                    <a:pt x="64187" y="143887"/>
                  </a:lnTo>
                  <a:lnTo>
                    <a:pt x="64187" y="131017"/>
                  </a:lnTo>
                  <a:lnTo>
                    <a:pt x="64187" y="129409"/>
                  </a:lnTo>
                  <a:lnTo>
                    <a:pt x="64187" y="128600"/>
                  </a:lnTo>
                  <a:lnTo>
                    <a:pt x="64187" y="128207"/>
                  </a:lnTo>
                  <a:lnTo>
                    <a:pt x="64163" y="127980"/>
                  </a:lnTo>
                  <a:cubicBezTo>
                    <a:pt x="64175" y="127838"/>
                    <a:pt x="64163" y="127695"/>
                    <a:pt x="64163" y="127540"/>
                  </a:cubicBezTo>
                  <a:cubicBezTo>
                    <a:pt x="64163" y="127397"/>
                    <a:pt x="64211" y="127266"/>
                    <a:pt x="64223" y="127123"/>
                  </a:cubicBezTo>
                  <a:cubicBezTo>
                    <a:pt x="64246" y="126980"/>
                    <a:pt x="64246" y="126837"/>
                    <a:pt x="64282" y="126695"/>
                  </a:cubicBezTo>
                  <a:cubicBezTo>
                    <a:pt x="64318" y="126564"/>
                    <a:pt x="64354" y="126421"/>
                    <a:pt x="64389" y="126290"/>
                  </a:cubicBezTo>
                  <a:cubicBezTo>
                    <a:pt x="64663" y="125194"/>
                    <a:pt x="65508" y="123909"/>
                    <a:pt x="66282" y="123063"/>
                  </a:cubicBezTo>
                  <a:cubicBezTo>
                    <a:pt x="66401" y="122956"/>
                    <a:pt x="66532" y="122849"/>
                    <a:pt x="66651" y="122730"/>
                  </a:cubicBezTo>
                  <a:cubicBezTo>
                    <a:pt x="66747" y="122623"/>
                    <a:pt x="66878" y="122563"/>
                    <a:pt x="66985" y="122468"/>
                  </a:cubicBezTo>
                  <a:cubicBezTo>
                    <a:pt x="67104" y="122396"/>
                    <a:pt x="67211" y="122289"/>
                    <a:pt x="67330" y="122218"/>
                  </a:cubicBezTo>
                  <a:cubicBezTo>
                    <a:pt x="67461" y="122146"/>
                    <a:pt x="67580" y="122075"/>
                    <a:pt x="67699" y="122004"/>
                  </a:cubicBezTo>
                  <a:cubicBezTo>
                    <a:pt x="67759" y="121956"/>
                    <a:pt x="67818" y="121920"/>
                    <a:pt x="67878" y="121884"/>
                  </a:cubicBezTo>
                  <a:lnTo>
                    <a:pt x="68080" y="121801"/>
                  </a:lnTo>
                  <a:cubicBezTo>
                    <a:pt x="68211" y="121742"/>
                    <a:pt x="68330" y="121670"/>
                    <a:pt x="68461" y="121611"/>
                  </a:cubicBezTo>
                  <a:lnTo>
                    <a:pt x="68866" y="121468"/>
                  </a:lnTo>
                  <a:cubicBezTo>
                    <a:pt x="69116" y="121349"/>
                    <a:pt x="69402" y="121301"/>
                    <a:pt x="69676" y="121218"/>
                  </a:cubicBezTo>
                  <a:cubicBezTo>
                    <a:pt x="69807" y="121170"/>
                    <a:pt x="69950" y="121170"/>
                    <a:pt x="70092" y="121146"/>
                  </a:cubicBezTo>
                  <a:cubicBezTo>
                    <a:pt x="70235" y="121122"/>
                    <a:pt x="70378" y="121099"/>
                    <a:pt x="70521" y="121075"/>
                  </a:cubicBezTo>
                  <a:cubicBezTo>
                    <a:pt x="70664" y="121075"/>
                    <a:pt x="70807" y="121063"/>
                    <a:pt x="70950" y="121063"/>
                  </a:cubicBezTo>
                  <a:lnTo>
                    <a:pt x="71164" y="121015"/>
                  </a:lnTo>
                  <a:lnTo>
                    <a:pt x="71283" y="120968"/>
                  </a:lnTo>
                  <a:lnTo>
                    <a:pt x="94393" y="120968"/>
                  </a:lnTo>
                  <a:cubicBezTo>
                    <a:pt x="94516" y="120968"/>
                    <a:pt x="94603" y="120994"/>
                    <a:pt x="94760" y="120994"/>
                  </a:cubicBezTo>
                  <a:cubicBezTo>
                    <a:pt x="94787" y="120994"/>
                    <a:pt x="94815" y="120993"/>
                    <a:pt x="94845" y="120991"/>
                  </a:cubicBezTo>
                  <a:lnTo>
                    <a:pt x="96024" y="120956"/>
                  </a:lnTo>
                  <a:lnTo>
                    <a:pt x="96608" y="120932"/>
                  </a:lnTo>
                  <a:cubicBezTo>
                    <a:pt x="96810" y="120908"/>
                    <a:pt x="97001" y="120884"/>
                    <a:pt x="97191" y="120861"/>
                  </a:cubicBezTo>
                  <a:lnTo>
                    <a:pt x="98358" y="120682"/>
                  </a:lnTo>
                  <a:cubicBezTo>
                    <a:pt x="98751" y="120622"/>
                    <a:pt x="99132" y="120503"/>
                    <a:pt x="99513" y="120420"/>
                  </a:cubicBezTo>
                  <a:cubicBezTo>
                    <a:pt x="99894" y="120313"/>
                    <a:pt x="100275" y="120229"/>
                    <a:pt x="100656" y="120099"/>
                  </a:cubicBezTo>
                  <a:cubicBezTo>
                    <a:pt x="103656" y="119134"/>
                    <a:pt x="106406" y="117443"/>
                    <a:pt x="108633" y="115229"/>
                  </a:cubicBezTo>
                  <a:cubicBezTo>
                    <a:pt x="110836" y="112990"/>
                    <a:pt x="112514" y="110228"/>
                    <a:pt x="113467" y="107228"/>
                  </a:cubicBezTo>
                  <a:cubicBezTo>
                    <a:pt x="113574" y="106847"/>
                    <a:pt x="113669" y="106466"/>
                    <a:pt x="113776" y="106085"/>
                  </a:cubicBezTo>
                  <a:cubicBezTo>
                    <a:pt x="113860" y="105692"/>
                    <a:pt x="113979" y="105323"/>
                    <a:pt x="114026" y="104930"/>
                  </a:cubicBezTo>
                  <a:cubicBezTo>
                    <a:pt x="114146" y="104144"/>
                    <a:pt x="114288" y="103370"/>
                    <a:pt x="114300" y="102584"/>
                  </a:cubicBezTo>
                  <a:lnTo>
                    <a:pt x="114348" y="101418"/>
                  </a:lnTo>
                  <a:cubicBezTo>
                    <a:pt x="114348" y="101358"/>
                    <a:pt x="114336" y="101322"/>
                    <a:pt x="114336" y="101287"/>
                  </a:cubicBezTo>
                  <a:lnTo>
                    <a:pt x="114336" y="101191"/>
                  </a:lnTo>
                  <a:lnTo>
                    <a:pt x="114336" y="100906"/>
                  </a:lnTo>
                  <a:lnTo>
                    <a:pt x="114324" y="100310"/>
                  </a:lnTo>
                  <a:cubicBezTo>
                    <a:pt x="114300" y="99929"/>
                    <a:pt x="114288" y="99536"/>
                    <a:pt x="114253" y="99144"/>
                  </a:cubicBezTo>
                  <a:lnTo>
                    <a:pt x="114086" y="97977"/>
                  </a:lnTo>
                  <a:cubicBezTo>
                    <a:pt x="113979" y="97191"/>
                    <a:pt x="113765" y="96429"/>
                    <a:pt x="113562" y="95667"/>
                  </a:cubicBezTo>
                  <a:cubicBezTo>
                    <a:pt x="113479" y="95286"/>
                    <a:pt x="113324" y="94917"/>
                    <a:pt x="113193" y="94548"/>
                  </a:cubicBezTo>
                  <a:cubicBezTo>
                    <a:pt x="113062" y="94179"/>
                    <a:pt x="112931" y="93810"/>
                    <a:pt x="112776" y="93440"/>
                  </a:cubicBezTo>
                  <a:cubicBezTo>
                    <a:pt x="112121" y="92012"/>
                    <a:pt x="111371" y="90619"/>
                    <a:pt x="110407" y="89369"/>
                  </a:cubicBezTo>
                  <a:cubicBezTo>
                    <a:pt x="109478" y="88095"/>
                    <a:pt x="108359" y="86987"/>
                    <a:pt x="107168" y="85963"/>
                  </a:cubicBezTo>
                  <a:cubicBezTo>
                    <a:pt x="105930" y="84999"/>
                    <a:pt x="104621" y="84106"/>
                    <a:pt x="103192" y="83451"/>
                  </a:cubicBezTo>
                  <a:cubicBezTo>
                    <a:pt x="101787" y="82737"/>
                    <a:pt x="100263" y="82272"/>
                    <a:pt x="98727" y="81915"/>
                  </a:cubicBezTo>
                  <a:cubicBezTo>
                    <a:pt x="98346" y="81844"/>
                    <a:pt x="97953" y="81784"/>
                    <a:pt x="97560" y="81725"/>
                  </a:cubicBezTo>
                  <a:lnTo>
                    <a:pt x="96977" y="81641"/>
                  </a:lnTo>
                  <a:cubicBezTo>
                    <a:pt x="96786" y="81606"/>
                    <a:pt x="96596" y="81582"/>
                    <a:pt x="96393" y="81582"/>
                  </a:cubicBezTo>
                  <a:lnTo>
                    <a:pt x="95226" y="81534"/>
                  </a:lnTo>
                  <a:lnTo>
                    <a:pt x="94643" y="81522"/>
                  </a:lnTo>
                  <a:lnTo>
                    <a:pt x="19872" y="81522"/>
                  </a:lnTo>
                  <a:lnTo>
                    <a:pt x="19693" y="81510"/>
                  </a:lnTo>
                  <a:lnTo>
                    <a:pt x="19574" y="81499"/>
                  </a:lnTo>
                  <a:cubicBezTo>
                    <a:pt x="19431" y="81487"/>
                    <a:pt x="19288" y="81475"/>
                    <a:pt x="19146" y="81463"/>
                  </a:cubicBezTo>
                  <a:cubicBezTo>
                    <a:pt x="19074" y="81463"/>
                    <a:pt x="19003" y="81463"/>
                    <a:pt x="18931" y="81451"/>
                  </a:cubicBezTo>
                  <a:lnTo>
                    <a:pt x="18717" y="81415"/>
                  </a:lnTo>
                  <a:cubicBezTo>
                    <a:pt x="18586" y="81391"/>
                    <a:pt x="18443" y="81368"/>
                    <a:pt x="18300" y="81356"/>
                  </a:cubicBezTo>
                  <a:cubicBezTo>
                    <a:pt x="17181" y="81129"/>
                    <a:pt x="16145" y="80629"/>
                    <a:pt x="15240" y="79915"/>
                  </a:cubicBezTo>
                  <a:cubicBezTo>
                    <a:pt x="14335" y="79213"/>
                    <a:pt x="13633" y="78260"/>
                    <a:pt x="13169" y="77224"/>
                  </a:cubicBezTo>
                  <a:cubicBezTo>
                    <a:pt x="13085" y="77105"/>
                    <a:pt x="13061" y="76962"/>
                    <a:pt x="13014" y="76831"/>
                  </a:cubicBezTo>
                  <a:cubicBezTo>
                    <a:pt x="12966" y="76700"/>
                    <a:pt x="12907" y="76569"/>
                    <a:pt x="12859" y="76426"/>
                  </a:cubicBezTo>
                  <a:cubicBezTo>
                    <a:pt x="12835" y="76296"/>
                    <a:pt x="12800" y="76153"/>
                    <a:pt x="12764" y="76022"/>
                  </a:cubicBezTo>
                  <a:lnTo>
                    <a:pt x="12704" y="75819"/>
                  </a:lnTo>
                  <a:cubicBezTo>
                    <a:pt x="12692" y="75748"/>
                    <a:pt x="12680" y="75676"/>
                    <a:pt x="12680" y="75605"/>
                  </a:cubicBezTo>
                  <a:cubicBezTo>
                    <a:pt x="12657" y="75462"/>
                    <a:pt x="12633" y="75319"/>
                    <a:pt x="12609" y="75176"/>
                  </a:cubicBezTo>
                  <a:cubicBezTo>
                    <a:pt x="12573" y="75045"/>
                    <a:pt x="12597" y="74891"/>
                    <a:pt x="12585" y="74748"/>
                  </a:cubicBezTo>
                  <a:lnTo>
                    <a:pt x="12549" y="74295"/>
                  </a:lnTo>
                  <a:cubicBezTo>
                    <a:pt x="12549" y="74033"/>
                    <a:pt x="12549" y="73700"/>
                    <a:pt x="12561" y="73617"/>
                  </a:cubicBezTo>
                  <a:cubicBezTo>
                    <a:pt x="12597" y="72462"/>
                    <a:pt x="12895" y="71343"/>
                    <a:pt x="13431" y="70342"/>
                  </a:cubicBezTo>
                  <a:cubicBezTo>
                    <a:pt x="13990" y="69354"/>
                    <a:pt x="14776" y="68473"/>
                    <a:pt x="15717" y="67830"/>
                  </a:cubicBezTo>
                  <a:cubicBezTo>
                    <a:pt x="16681" y="67199"/>
                    <a:pt x="17764" y="66806"/>
                    <a:pt x="18896" y="66663"/>
                  </a:cubicBezTo>
                  <a:cubicBezTo>
                    <a:pt x="19038" y="66640"/>
                    <a:pt x="19181" y="66651"/>
                    <a:pt x="19324" y="66640"/>
                  </a:cubicBezTo>
                  <a:lnTo>
                    <a:pt x="19538" y="66628"/>
                  </a:lnTo>
                  <a:lnTo>
                    <a:pt x="19646" y="66640"/>
                  </a:lnTo>
                  <a:lnTo>
                    <a:pt x="94572" y="66640"/>
                  </a:lnTo>
                  <a:lnTo>
                    <a:pt x="94679" y="66628"/>
                  </a:lnTo>
                  <a:lnTo>
                    <a:pt x="94822" y="66616"/>
                  </a:lnTo>
                  <a:lnTo>
                    <a:pt x="95119" y="66604"/>
                  </a:lnTo>
                  <a:lnTo>
                    <a:pt x="95703" y="66568"/>
                  </a:lnTo>
                  <a:cubicBezTo>
                    <a:pt x="96096" y="66544"/>
                    <a:pt x="96489" y="66544"/>
                    <a:pt x="96881" y="66485"/>
                  </a:cubicBezTo>
                  <a:lnTo>
                    <a:pt x="98048" y="66306"/>
                  </a:lnTo>
                  <a:lnTo>
                    <a:pt x="98632" y="66211"/>
                  </a:lnTo>
                  <a:lnTo>
                    <a:pt x="99203" y="66080"/>
                  </a:lnTo>
                  <a:lnTo>
                    <a:pt x="100346" y="65782"/>
                  </a:lnTo>
                  <a:cubicBezTo>
                    <a:pt x="100727" y="65675"/>
                    <a:pt x="101096" y="65520"/>
                    <a:pt x="101465" y="65389"/>
                  </a:cubicBezTo>
                  <a:cubicBezTo>
                    <a:pt x="101834" y="65247"/>
                    <a:pt x="102215" y="65127"/>
                    <a:pt x="102561" y="64961"/>
                  </a:cubicBezTo>
                  <a:cubicBezTo>
                    <a:pt x="103275" y="64616"/>
                    <a:pt x="104001" y="64306"/>
                    <a:pt x="104656" y="63877"/>
                  </a:cubicBezTo>
                  <a:cubicBezTo>
                    <a:pt x="107288" y="62318"/>
                    <a:pt x="109693" y="59960"/>
                    <a:pt x="111348" y="57365"/>
                  </a:cubicBezTo>
                  <a:cubicBezTo>
                    <a:pt x="111383" y="57317"/>
                    <a:pt x="111419" y="57257"/>
                    <a:pt x="111455" y="57198"/>
                  </a:cubicBezTo>
                  <a:cubicBezTo>
                    <a:pt x="111467" y="57174"/>
                    <a:pt x="111479" y="57150"/>
                    <a:pt x="111490" y="57138"/>
                  </a:cubicBezTo>
                  <a:lnTo>
                    <a:pt x="111490" y="57126"/>
                  </a:lnTo>
                  <a:cubicBezTo>
                    <a:pt x="113074" y="54519"/>
                    <a:pt x="114074" y="51531"/>
                    <a:pt x="114288" y="48483"/>
                  </a:cubicBezTo>
                  <a:cubicBezTo>
                    <a:pt x="114527" y="45363"/>
                    <a:pt x="114026" y="42172"/>
                    <a:pt x="112812" y="39255"/>
                  </a:cubicBezTo>
                  <a:cubicBezTo>
                    <a:pt x="111562" y="36362"/>
                    <a:pt x="109633" y="33778"/>
                    <a:pt x="107228" y="31766"/>
                  </a:cubicBezTo>
                  <a:cubicBezTo>
                    <a:pt x="104799" y="29766"/>
                    <a:pt x="101894" y="28349"/>
                    <a:pt x="98810" y="27682"/>
                  </a:cubicBezTo>
                  <a:cubicBezTo>
                    <a:pt x="98429" y="27587"/>
                    <a:pt x="98036" y="27540"/>
                    <a:pt x="97643" y="27480"/>
                  </a:cubicBezTo>
                  <a:cubicBezTo>
                    <a:pt x="97251" y="27420"/>
                    <a:pt x="96870" y="27349"/>
                    <a:pt x="96477" y="27325"/>
                  </a:cubicBezTo>
                  <a:lnTo>
                    <a:pt x="95298" y="27266"/>
                  </a:lnTo>
                  <a:lnTo>
                    <a:pt x="94715" y="27218"/>
                  </a:lnTo>
                  <a:lnTo>
                    <a:pt x="94298" y="27206"/>
                  </a:lnTo>
                  <a:lnTo>
                    <a:pt x="71783" y="27206"/>
                  </a:lnTo>
                  <a:cubicBezTo>
                    <a:pt x="71140" y="27206"/>
                    <a:pt x="70676" y="27182"/>
                    <a:pt x="70676" y="27182"/>
                  </a:cubicBezTo>
                  <a:cubicBezTo>
                    <a:pt x="70650" y="27185"/>
                    <a:pt x="70624" y="27186"/>
                    <a:pt x="70598" y="27186"/>
                  </a:cubicBezTo>
                  <a:cubicBezTo>
                    <a:pt x="70484" y="27186"/>
                    <a:pt x="70376" y="27166"/>
                    <a:pt x="70259" y="27147"/>
                  </a:cubicBezTo>
                  <a:cubicBezTo>
                    <a:pt x="70116" y="27123"/>
                    <a:pt x="69973" y="27111"/>
                    <a:pt x="69830" y="27087"/>
                  </a:cubicBezTo>
                  <a:lnTo>
                    <a:pt x="69426" y="26980"/>
                  </a:lnTo>
                  <a:cubicBezTo>
                    <a:pt x="69283" y="26944"/>
                    <a:pt x="69140" y="26932"/>
                    <a:pt x="69009" y="26861"/>
                  </a:cubicBezTo>
                  <a:cubicBezTo>
                    <a:pt x="68747" y="26754"/>
                    <a:pt x="68473" y="26694"/>
                    <a:pt x="68223" y="26551"/>
                  </a:cubicBezTo>
                  <a:lnTo>
                    <a:pt x="67842" y="26361"/>
                  </a:lnTo>
                  <a:cubicBezTo>
                    <a:pt x="67723" y="26289"/>
                    <a:pt x="67604" y="26206"/>
                    <a:pt x="67473" y="26135"/>
                  </a:cubicBezTo>
                  <a:lnTo>
                    <a:pt x="67294" y="26027"/>
                  </a:lnTo>
                  <a:cubicBezTo>
                    <a:pt x="67235" y="25992"/>
                    <a:pt x="67175" y="25944"/>
                    <a:pt x="67116" y="25896"/>
                  </a:cubicBezTo>
                  <a:cubicBezTo>
                    <a:pt x="67009" y="25813"/>
                    <a:pt x="66890" y="25730"/>
                    <a:pt x="66771" y="25646"/>
                  </a:cubicBezTo>
                  <a:cubicBezTo>
                    <a:pt x="66663" y="25563"/>
                    <a:pt x="66568" y="25444"/>
                    <a:pt x="66461" y="25361"/>
                  </a:cubicBezTo>
                  <a:cubicBezTo>
                    <a:pt x="66354" y="25254"/>
                    <a:pt x="66223" y="25182"/>
                    <a:pt x="66140" y="25063"/>
                  </a:cubicBezTo>
                  <a:cubicBezTo>
                    <a:pt x="65961" y="24837"/>
                    <a:pt x="65735" y="24658"/>
                    <a:pt x="65592" y="24408"/>
                  </a:cubicBezTo>
                  <a:cubicBezTo>
                    <a:pt x="64889" y="23503"/>
                    <a:pt x="64401" y="22444"/>
                    <a:pt x="64235" y="21313"/>
                  </a:cubicBezTo>
                  <a:cubicBezTo>
                    <a:pt x="64211" y="21170"/>
                    <a:pt x="64175" y="20110"/>
                    <a:pt x="64175" y="20074"/>
                  </a:cubicBezTo>
                  <a:lnTo>
                    <a:pt x="64175" y="19979"/>
                  </a:lnTo>
                  <a:lnTo>
                    <a:pt x="64175" y="19169"/>
                  </a:lnTo>
                  <a:lnTo>
                    <a:pt x="64175" y="15895"/>
                  </a:lnTo>
                  <a:lnTo>
                    <a:pt x="66890" y="15895"/>
                  </a:lnTo>
                  <a:lnTo>
                    <a:pt x="578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5"/>
            <p:cNvSpPr/>
            <p:nvPr/>
          </p:nvSpPr>
          <p:spPr>
            <a:xfrm>
              <a:off x="3124740" y="1467244"/>
              <a:ext cx="2847490" cy="3675956"/>
            </a:xfrm>
            <a:custGeom>
              <a:avLst/>
              <a:gdLst/>
              <a:ahLst/>
              <a:cxnLst/>
              <a:rect l="l" t="t" r="r" b="b"/>
              <a:pathLst>
                <a:path w="103002" h="132970" extrusionOk="0">
                  <a:moveTo>
                    <a:pt x="51507" y="1"/>
                  </a:moveTo>
                  <a:lnTo>
                    <a:pt x="51507" y="3727"/>
                  </a:lnTo>
                  <a:lnTo>
                    <a:pt x="52757" y="3727"/>
                  </a:lnTo>
                  <a:lnTo>
                    <a:pt x="52757" y="1"/>
                  </a:lnTo>
                  <a:close/>
                  <a:moveTo>
                    <a:pt x="51507" y="7442"/>
                  </a:moveTo>
                  <a:lnTo>
                    <a:pt x="51507" y="9180"/>
                  </a:lnTo>
                  <a:cubicBezTo>
                    <a:pt x="51507" y="9883"/>
                    <a:pt x="51566" y="10573"/>
                    <a:pt x="51662" y="11252"/>
                  </a:cubicBezTo>
                  <a:lnTo>
                    <a:pt x="52888" y="11073"/>
                  </a:lnTo>
                  <a:cubicBezTo>
                    <a:pt x="52793" y="10454"/>
                    <a:pt x="52757" y="9823"/>
                    <a:pt x="52757" y="9180"/>
                  </a:cubicBezTo>
                  <a:lnTo>
                    <a:pt x="52757" y="7442"/>
                  </a:lnTo>
                  <a:close/>
                  <a:moveTo>
                    <a:pt x="53888" y="14467"/>
                  </a:moveTo>
                  <a:lnTo>
                    <a:pt x="52757" y="14979"/>
                  </a:lnTo>
                  <a:cubicBezTo>
                    <a:pt x="53293" y="16157"/>
                    <a:pt x="53995" y="17265"/>
                    <a:pt x="54840" y="18265"/>
                  </a:cubicBezTo>
                  <a:lnTo>
                    <a:pt x="55781" y="17455"/>
                  </a:lnTo>
                  <a:cubicBezTo>
                    <a:pt x="55019" y="16550"/>
                    <a:pt x="54376" y="15550"/>
                    <a:pt x="53888" y="14467"/>
                  </a:cubicBezTo>
                  <a:close/>
                  <a:moveTo>
                    <a:pt x="58424" y="19812"/>
                  </a:moveTo>
                  <a:lnTo>
                    <a:pt x="57734" y="20848"/>
                  </a:lnTo>
                  <a:cubicBezTo>
                    <a:pt x="58817" y="21575"/>
                    <a:pt x="59984" y="22146"/>
                    <a:pt x="61222" y="22551"/>
                  </a:cubicBezTo>
                  <a:lnTo>
                    <a:pt x="61603" y="21360"/>
                  </a:lnTo>
                  <a:cubicBezTo>
                    <a:pt x="60484" y="21003"/>
                    <a:pt x="59412" y="20479"/>
                    <a:pt x="58424" y="19812"/>
                  </a:cubicBezTo>
                  <a:close/>
                  <a:moveTo>
                    <a:pt x="65092" y="21979"/>
                  </a:moveTo>
                  <a:lnTo>
                    <a:pt x="65056" y="23218"/>
                  </a:lnTo>
                  <a:cubicBezTo>
                    <a:pt x="65211" y="23218"/>
                    <a:pt x="65378" y="23230"/>
                    <a:pt x="65544" y="23230"/>
                  </a:cubicBezTo>
                  <a:lnTo>
                    <a:pt x="68795" y="23230"/>
                  </a:lnTo>
                  <a:lnTo>
                    <a:pt x="68795" y="21979"/>
                  </a:lnTo>
                  <a:close/>
                  <a:moveTo>
                    <a:pt x="72521" y="21979"/>
                  </a:moveTo>
                  <a:lnTo>
                    <a:pt x="72521" y="23230"/>
                  </a:lnTo>
                  <a:lnTo>
                    <a:pt x="76248" y="23230"/>
                  </a:lnTo>
                  <a:lnTo>
                    <a:pt x="76248" y="21979"/>
                  </a:lnTo>
                  <a:close/>
                  <a:moveTo>
                    <a:pt x="79975" y="21979"/>
                  </a:moveTo>
                  <a:lnTo>
                    <a:pt x="79975" y="23230"/>
                  </a:lnTo>
                  <a:lnTo>
                    <a:pt x="83689" y="23230"/>
                  </a:lnTo>
                  <a:lnTo>
                    <a:pt x="83689" y="21979"/>
                  </a:lnTo>
                  <a:close/>
                  <a:moveTo>
                    <a:pt x="87416" y="21979"/>
                  </a:moveTo>
                  <a:lnTo>
                    <a:pt x="87416" y="23230"/>
                  </a:lnTo>
                  <a:lnTo>
                    <a:pt x="88952" y="23230"/>
                  </a:lnTo>
                  <a:cubicBezTo>
                    <a:pt x="89654" y="23230"/>
                    <a:pt x="90357" y="23277"/>
                    <a:pt x="91035" y="23396"/>
                  </a:cubicBezTo>
                  <a:lnTo>
                    <a:pt x="91238" y="22170"/>
                  </a:lnTo>
                  <a:cubicBezTo>
                    <a:pt x="90488" y="22039"/>
                    <a:pt x="89726" y="21979"/>
                    <a:pt x="88952" y="21979"/>
                  </a:cubicBezTo>
                  <a:close/>
                  <a:moveTo>
                    <a:pt x="94941" y="23313"/>
                  </a:moveTo>
                  <a:lnTo>
                    <a:pt x="94417" y="24444"/>
                  </a:lnTo>
                  <a:cubicBezTo>
                    <a:pt x="95488" y="24944"/>
                    <a:pt x="96477" y="25599"/>
                    <a:pt x="97370" y="26385"/>
                  </a:cubicBezTo>
                  <a:lnTo>
                    <a:pt x="98191" y="25444"/>
                  </a:lnTo>
                  <a:cubicBezTo>
                    <a:pt x="97215" y="24587"/>
                    <a:pt x="96119" y="23873"/>
                    <a:pt x="94941" y="23313"/>
                  </a:cubicBezTo>
                  <a:close/>
                  <a:moveTo>
                    <a:pt x="100739" y="28373"/>
                  </a:moveTo>
                  <a:lnTo>
                    <a:pt x="99691" y="29052"/>
                  </a:lnTo>
                  <a:cubicBezTo>
                    <a:pt x="100346" y="30052"/>
                    <a:pt x="100846" y="31135"/>
                    <a:pt x="101192" y="32266"/>
                  </a:cubicBezTo>
                  <a:lnTo>
                    <a:pt x="102382" y="31897"/>
                  </a:lnTo>
                  <a:cubicBezTo>
                    <a:pt x="102001" y="30659"/>
                    <a:pt x="101442" y="29468"/>
                    <a:pt x="100739" y="28373"/>
                  </a:cubicBezTo>
                  <a:close/>
                  <a:moveTo>
                    <a:pt x="102989" y="35731"/>
                  </a:moveTo>
                  <a:lnTo>
                    <a:pt x="101751" y="35755"/>
                  </a:lnTo>
                  <a:cubicBezTo>
                    <a:pt x="101751" y="35850"/>
                    <a:pt x="101751" y="35934"/>
                    <a:pt x="101751" y="36017"/>
                  </a:cubicBezTo>
                  <a:cubicBezTo>
                    <a:pt x="101751" y="37124"/>
                    <a:pt x="101608" y="38220"/>
                    <a:pt x="101334" y="39267"/>
                  </a:cubicBezTo>
                  <a:lnTo>
                    <a:pt x="102537" y="39589"/>
                  </a:lnTo>
                  <a:cubicBezTo>
                    <a:pt x="102846" y="38434"/>
                    <a:pt x="103001" y="37231"/>
                    <a:pt x="103001" y="36017"/>
                  </a:cubicBezTo>
                  <a:cubicBezTo>
                    <a:pt x="103001" y="35922"/>
                    <a:pt x="102989" y="35826"/>
                    <a:pt x="102989" y="35731"/>
                  </a:cubicBezTo>
                  <a:close/>
                  <a:moveTo>
                    <a:pt x="99977" y="42541"/>
                  </a:moveTo>
                  <a:cubicBezTo>
                    <a:pt x="99370" y="43553"/>
                    <a:pt x="98620" y="44482"/>
                    <a:pt x="97763" y="45304"/>
                  </a:cubicBezTo>
                  <a:lnTo>
                    <a:pt x="98620" y="46209"/>
                  </a:lnTo>
                  <a:cubicBezTo>
                    <a:pt x="99560" y="45316"/>
                    <a:pt x="100382" y="44292"/>
                    <a:pt x="101037" y="43172"/>
                  </a:cubicBezTo>
                  <a:lnTo>
                    <a:pt x="99977" y="42541"/>
                  </a:lnTo>
                  <a:close/>
                  <a:moveTo>
                    <a:pt x="94881" y="47363"/>
                  </a:moveTo>
                  <a:cubicBezTo>
                    <a:pt x="93833" y="47911"/>
                    <a:pt x="92714" y="48316"/>
                    <a:pt x="91547" y="48554"/>
                  </a:cubicBezTo>
                  <a:lnTo>
                    <a:pt x="91797" y="49769"/>
                  </a:lnTo>
                  <a:cubicBezTo>
                    <a:pt x="93071" y="49507"/>
                    <a:pt x="94310" y="49066"/>
                    <a:pt x="95465" y="48471"/>
                  </a:cubicBezTo>
                  <a:lnTo>
                    <a:pt x="94881" y="47363"/>
                  </a:lnTo>
                  <a:close/>
                  <a:moveTo>
                    <a:pt x="17205" y="48816"/>
                  </a:moveTo>
                  <a:lnTo>
                    <a:pt x="17205" y="50054"/>
                  </a:lnTo>
                  <a:lnTo>
                    <a:pt x="20931" y="50054"/>
                  </a:lnTo>
                  <a:lnTo>
                    <a:pt x="20931" y="48816"/>
                  </a:lnTo>
                  <a:close/>
                  <a:moveTo>
                    <a:pt x="24658" y="48816"/>
                  </a:moveTo>
                  <a:lnTo>
                    <a:pt x="24658" y="50054"/>
                  </a:lnTo>
                  <a:lnTo>
                    <a:pt x="28373" y="50054"/>
                  </a:lnTo>
                  <a:lnTo>
                    <a:pt x="28373" y="48816"/>
                  </a:lnTo>
                  <a:close/>
                  <a:moveTo>
                    <a:pt x="32100" y="48816"/>
                  </a:moveTo>
                  <a:lnTo>
                    <a:pt x="32100" y="50054"/>
                  </a:lnTo>
                  <a:lnTo>
                    <a:pt x="35826" y="50054"/>
                  </a:lnTo>
                  <a:lnTo>
                    <a:pt x="35826" y="48816"/>
                  </a:lnTo>
                  <a:close/>
                  <a:moveTo>
                    <a:pt x="39553" y="48816"/>
                  </a:moveTo>
                  <a:lnTo>
                    <a:pt x="39553" y="50054"/>
                  </a:lnTo>
                  <a:lnTo>
                    <a:pt x="43280" y="50054"/>
                  </a:lnTo>
                  <a:lnTo>
                    <a:pt x="43280" y="48816"/>
                  </a:lnTo>
                  <a:close/>
                  <a:moveTo>
                    <a:pt x="47006" y="48816"/>
                  </a:moveTo>
                  <a:lnTo>
                    <a:pt x="47006" y="50054"/>
                  </a:lnTo>
                  <a:lnTo>
                    <a:pt x="50721" y="50054"/>
                  </a:lnTo>
                  <a:lnTo>
                    <a:pt x="50721" y="48816"/>
                  </a:lnTo>
                  <a:close/>
                  <a:moveTo>
                    <a:pt x="54448" y="48816"/>
                  </a:moveTo>
                  <a:lnTo>
                    <a:pt x="54448" y="50054"/>
                  </a:lnTo>
                  <a:lnTo>
                    <a:pt x="58174" y="50054"/>
                  </a:lnTo>
                  <a:lnTo>
                    <a:pt x="58174" y="48816"/>
                  </a:lnTo>
                  <a:close/>
                  <a:moveTo>
                    <a:pt x="61901" y="48816"/>
                  </a:moveTo>
                  <a:lnTo>
                    <a:pt x="61901" y="50054"/>
                  </a:lnTo>
                  <a:lnTo>
                    <a:pt x="65628" y="50054"/>
                  </a:lnTo>
                  <a:lnTo>
                    <a:pt x="65628" y="48816"/>
                  </a:lnTo>
                  <a:close/>
                  <a:moveTo>
                    <a:pt x="69342" y="48816"/>
                  </a:moveTo>
                  <a:lnTo>
                    <a:pt x="69342" y="50054"/>
                  </a:lnTo>
                  <a:lnTo>
                    <a:pt x="73069" y="50054"/>
                  </a:lnTo>
                  <a:lnTo>
                    <a:pt x="73069" y="48816"/>
                  </a:lnTo>
                  <a:close/>
                  <a:moveTo>
                    <a:pt x="76796" y="48816"/>
                  </a:moveTo>
                  <a:lnTo>
                    <a:pt x="76796" y="50054"/>
                  </a:lnTo>
                  <a:lnTo>
                    <a:pt x="80522" y="50054"/>
                  </a:lnTo>
                  <a:lnTo>
                    <a:pt x="80522" y="48816"/>
                  </a:lnTo>
                  <a:close/>
                  <a:moveTo>
                    <a:pt x="84249" y="48816"/>
                  </a:moveTo>
                  <a:lnTo>
                    <a:pt x="84249" y="50054"/>
                  </a:lnTo>
                  <a:lnTo>
                    <a:pt x="87976" y="50054"/>
                  </a:lnTo>
                  <a:lnTo>
                    <a:pt x="87976" y="48816"/>
                  </a:lnTo>
                  <a:close/>
                  <a:moveTo>
                    <a:pt x="13454" y="48828"/>
                  </a:moveTo>
                  <a:cubicBezTo>
                    <a:pt x="12157" y="48876"/>
                    <a:pt x="10871" y="49102"/>
                    <a:pt x="9632" y="49507"/>
                  </a:cubicBezTo>
                  <a:lnTo>
                    <a:pt x="10013" y="50685"/>
                  </a:lnTo>
                  <a:cubicBezTo>
                    <a:pt x="11145" y="50316"/>
                    <a:pt x="12311" y="50114"/>
                    <a:pt x="13502" y="50066"/>
                  </a:cubicBezTo>
                  <a:lnTo>
                    <a:pt x="13454" y="48828"/>
                  </a:lnTo>
                  <a:close/>
                  <a:moveTo>
                    <a:pt x="6144" y="51209"/>
                  </a:moveTo>
                  <a:cubicBezTo>
                    <a:pt x="5072" y="51935"/>
                    <a:pt x="4096" y="52805"/>
                    <a:pt x="3251" y="53805"/>
                  </a:cubicBezTo>
                  <a:lnTo>
                    <a:pt x="4203" y="54602"/>
                  </a:lnTo>
                  <a:cubicBezTo>
                    <a:pt x="4965" y="53698"/>
                    <a:pt x="5858" y="52900"/>
                    <a:pt x="6834" y="52233"/>
                  </a:cubicBezTo>
                  <a:lnTo>
                    <a:pt x="6144" y="51209"/>
                  </a:lnTo>
                  <a:close/>
                  <a:moveTo>
                    <a:pt x="1179" y="57091"/>
                  </a:moveTo>
                  <a:cubicBezTo>
                    <a:pt x="643" y="58270"/>
                    <a:pt x="286" y="59532"/>
                    <a:pt x="96" y="60818"/>
                  </a:cubicBezTo>
                  <a:lnTo>
                    <a:pt x="1322" y="60996"/>
                  </a:lnTo>
                  <a:cubicBezTo>
                    <a:pt x="1489" y="59817"/>
                    <a:pt x="1822" y="58674"/>
                    <a:pt x="2310" y="57603"/>
                  </a:cubicBezTo>
                  <a:lnTo>
                    <a:pt x="1179" y="57091"/>
                  </a:lnTo>
                  <a:close/>
                  <a:moveTo>
                    <a:pt x="1239" y="64568"/>
                  </a:moveTo>
                  <a:lnTo>
                    <a:pt x="0" y="64675"/>
                  </a:lnTo>
                  <a:cubicBezTo>
                    <a:pt x="107" y="65973"/>
                    <a:pt x="405" y="67247"/>
                    <a:pt x="869" y="68461"/>
                  </a:cubicBezTo>
                  <a:lnTo>
                    <a:pt x="2024" y="68021"/>
                  </a:lnTo>
                  <a:cubicBezTo>
                    <a:pt x="1608" y="66914"/>
                    <a:pt x="1346" y="65747"/>
                    <a:pt x="1239" y="64568"/>
                  </a:cubicBezTo>
                  <a:close/>
                  <a:moveTo>
                    <a:pt x="3739" y="71116"/>
                  </a:moveTo>
                  <a:lnTo>
                    <a:pt x="2751" y="71855"/>
                  </a:lnTo>
                  <a:cubicBezTo>
                    <a:pt x="3525" y="72902"/>
                    <a:pt x="4453" y="73831"/>
                    <a:pt x="5477" y="74617"/>
                  </a:cubicBezTo>
                  <a:lnTo>
                    <a:pt x="6239" y="73629"/>
                  </a:lnTo>
                  <a:cubicBezTo>
                    <a:pt x="5287" y="72902"/>
                    <a:pt x="4453" y="72057"/>
                    <a:pt x="3739" y="71116"/>
                  </a:cubicBezTo>
                  <a:close/>
                  <a:moveTo>
                    <a:pt x="9323" y="75367"/>
                  </a:moveTo>
                  <a:lnTo>
                    <a:pt x="8870" y="76522"/>
                  </a:lnTo>
                  <a:cubicBezTo>
                    <a:pt x="10073" y="76998"/>
                    <a:pt x="11347" y="77296"/>
                    <a:pt x="12645" y="77415"/>
                  </a:cubicBezTo>
                  <a:lnTo>
                    <a:pt x="12764" y="76177"/>
                  </a:lnTo>
                  <a:cubicBezTo>
                    <a:pt x="11585" y="76069"/>
                    <a:pt x="10418" y="75796"/>
                    <a:pt x="9323" y="75367"/>
                  </a:cubicBezTo>
                  <a:close/>
                  <a:moveTo>
                    <a:pt x="16431" y="76236"/>
                  </a:moveTo>
                  <a:lnTo>
                    <a:pt x="16431" y="77486"/>
                  </a:lnTo>
                  <a:lnTo>
                    <a:pt x="20158" y="77486"/>
                  </a:lnTo>
                  <a:lnTo>
                    <a:pt x="20158" y="76236"/>
                  </a:lnTo>
                  <a:close/>
                  <a:moveTo>
                    <a:pt x="23872" y="76236"/>
                  </a:moveTo>
                  <a:lnTo>
                    <a:pt x="23872" y="77486"/>
                  </a:lnTo>
                  <a:lnTo>
                    <a:pt x="27599" y="77486"/>
                  </a:lnTo>
                  <a:lnTo>
                    <a:pt x="27599" y="76236"/>
                  </a:lnTo>
                  <a:close/>
                  <a:moveTo>
                    <a:pt x="31326" y="76236"/>
                  </a:moveTo>
                  <a:lnTo>
                    <a:pt x="31326" y="77486"/>
                  </a:lnTo>
                  <a:lnTo>
                    <a:pt x="35052" y="77486"/>
                  </a:lnTo>
                  <a:lnTo>
                    <a:pt x="35052" y="76236"/>
                  </a:lnTo>
                  <a:close/>
                  <a:moveTo>
                    <a:pt x="38779" y="76236"/>
                  </a:moveTo>
                  <a:lnTo>
                    <a:pt x="38779" y="77486"/>
                  </a:lnTo>
                  <a:lnTo>
                    <a:pt x="42494" y="77486"/>
                  </a:lnTo>
                  <a:lnTo>
                    <a:pt x="42494" y="76236"/>
                  </a:lnTo>
                  <a:close/>
                  <a:moveTo>
                    <a:pt x="46220" y="76236"/>
                  </a:moveTo>
                  <a:lnTo>
                    <a:pt x="46220" y="77486"/>
                  </a:lnTo>
                  <a:lnTo>
                    <a:pt x="49947" y="77486"/>
                  </a:lnTo>
                  <a:lnTo>
                    <a:pt x="49947" y="76236"/>
                  </a:lnTo>
                  <a:close/>
                  <a:moveTo>
                    <a:pt x="53674" y="76236"/>
                  </a:moveTo>
                  <a:lnTo>
                    <a:pt x="53674" y="77486"/>
                  </a:lnTo>
                  <a:lnTo>
                    <a:pt x="57400" y="77486"/>
                  </a:lnTo>
                  <a:lnTo>
                    <a:pt x="57400" y="76236"/>
                  </a:lnTo>
                  <a:close/>
                  <a:moveTo>
                    <a:pt x="61127" y="76236"/>
                  </a:moveTo>
                  <a:lnTo>
                    <a:pt x="61127" y="77486"/>
                  </a:lnTo>
                  <a:lnTo>
                    <a:pt x="64842" y="77486"/>
                  </a:lnTo>
                  <a:lnTo>
                    <a:pt x="64842" y="76236"/>
                  </a:lnTo>
                  <a:close/>
                  <a:moveTo>
                    <a:pt x="68568" y="76236"/>
                  </a:moveTo>
                  <a:lnTo>
                    <a:pt x="68568" y="77486"/>
                  </a:lnTo>
                  <a:lnTo>
                    <a:pt x="72295" y="77486"/>
                  </a:lnTo>
                  <a:lnTo>
                    <a:pt x="72295" y="76236"/>
                  </a:lnTo>
                  <a:close/>
                  <a:moveTo>
                    <a:pt x="76022" y="76236"/>
                  </a:moveTo>
                  <a:lnTo>
                    <a:pt x="76022" y="77486"/>
                  </a:lnTo>
                  <a:lnTo>
                    <a:pt x="79748" y="77486"/>
                  </a:lnTo>
                  <a:lnTo>
                    <a:pt x="79748" y="76236"/>
                  </a:lnTo>
                  <a:close/>
                  <a:moveTo>
                    <a:pt x="83475" y="76236"/>
                  </a:moveTo>
                  <a:lnTo>
                    <a:pt x="83475" y="77486"/>
                  </a:lnTo>
                  <a:lnTo>
                    <a:pt x="87190" y="77486"/>
                  </a:lnTo>
                  <a:lnTo>
                    <a:pt x="87190" y="76236"/>
                  </a:lnTo>
                  <a:close/>
                  <a:moveTo>
                    <a:pt x="91000" y="76391"/>
                  </a:moveTo>
                  <a:lnTo>
                    <a:pt x="90821" y="77617"/>
                  </a:lnTo>
                  <a:cubicBezTo>
                    <a:pt x="92000" y="77784"/>
                    <a:pt x="93143" y="78117"/>
                    <a:pt x="94214" y="78605"/>
                  </a:cubicBezTo>
                  <a:lnTo>
                    <a:pt x="94726" y="77474"/>
                  </a:lnTo>
                  <a:cubicBezTo>
                    <a:pt x="93548" y="76939"/>
                    <a:pt x="92286" y="76569"/>
                    <a:pt x="91000" y="76391"/>
                  </a:cubicBezTo>
                  <a:close/>
                  <a:moveTo>
                    <a:pt x="98013" y="79546"/>
                  </a:moveTo>
                  <a:lnTo>
                    <a:pt x="97215" y="80499"/>
                  </a:lnTo>
                  <a:cubicBezTo>
                    <a:pt x="98120" y="81261"/>
                    <a:pt x="98917" y="82153"/>
                    <a:pt x="99572" y="83130"/>
                  </a:cubicBezTo>
                  <a:lnTo>
                    <a:pt x="100608" y="82439"/>
                  </a:lnTo>
                  <a:cubicBezTo>
                    <a:pt x="99882" y="81356"/>
                    <a:pt x="99001" y="80391"/>
                    <a:pt x="98013" y="79546"/>
                  </a:cubicBezTo>
                  <a:close/>
                  <a:moveTo>
                    <a:pt x="102311" y="85928"/>
                  </a:moveTo>
                  <a:lnTo>
                    <a:pt x="101132" y="86309"/>
                  </a:lnTo>
                  <a:cubicBezTo>
                    <a:pt x="101489" y="87440"/>
                    <a:pt x="101703" y="88607"/>
                    <a:pt x="101751" y="89797"/>
                  </a:cubicBezTo>
                  <a:lnTo>
                    <a:pt x="102989" y="89750"/>
                  </a:lnTo>
                  <a:cubicBezTo>
                    <a:pt x="102942" y="88452"/>
                    <a:pt x="102716" y="87166"/>
                    <a:pt x="102311" y="85928"/>
                  </a:cubicBezTo>
                  <a:close/>
                  <a:moveTo>
                    <a:pt x="101430" y="93333"/>
                  </a:moveTo>
                  <a:cubicBezTo>
                    <a:pt x="101156" y="94488"/>
                    <a:pt x="100727" y="95596"/>
                    <a:pt x="100156" y="96631"/>
                  </a:cubicBezTo>
                  <a:lnTo>
                    <a:pt x="101239" y="97239"/>
                  </a:lnTo>
                  <a:cubicBezTo>
                    <a:pt x="101870" y="96096"/>
                    <a:pt x="102346" y="94881"/>
                    <a:pt x="102632" y="93619"/>
                  </a:cubicBezTo>
                  <a:lnTo>
                    <a:pt x="101430" y="93333"/>
                  </a:lnTo>
                  <a:close/>
                  <a:moveTo>
                    <a:pt x="98024" y="99465"/>
                  </a:moveTo>
                  <a:cubicBezTo>
                    <a:pt x="97191" y="100310"/>
                    <a:pt x="96239" y="101025"/>
                    <a:pt x="95215" y="101608"/>
                  </a:cubicBezTo>
                  <a:lnTo>
                    <a:pt x="95822" y="102692"/>
                  </a:lnTo>
                  <a:cubicBezTo>
                    <a:pt x="96953" y="102061"/>
                    <a:pt x="97989" y="101263"/>
                    <a:pt x="98906" y="100346"/>
                  </a:cubicBezTo>
                  <a:lnTo>
                    <a:pt x="98024" y="99465"/>
                  </a:lnTo>
                  <a:close/>
                  <a:moveTo>
                    <a:pt x="66009" y="103239"/>
                  </a:moveTo>
                  <a:lnTo>
                    <a:pt x="66009" y="104478"/>
                  </a:lnTo>
                  <a:lnTo>
                    <a:pt x="69735" y="104478"/>
                  </a:lnTo>
                  <a:lnTo>
                    <a:pt x="69735" y="103239"/>
                  </a:lnTo>
                  <a:close/>
                  <a:moveTo>
                    <a:pt x="73462" y="103239"/>
                  </a:moveTo>
                  <a:lnTo>
                    <a:pt x="73462" y="104478"/>
                  </a:lnTo>
                  <a:lnTo>
                    <a:pt x="77189" y="104478"/>
                  </a:lnTo>
                  <a:lnTo>
                    <a:pt x="77189" y="103239"/>
                  </a:lnTo>
                  <a:close/>
                  <a:moveTo>
                    <a:pt x="80915" y="103239"/>
                  </a:moveTo>
                  <a:lnTo>
                    <a:pt x="80915" y="104478"/>
                  </a:lnTo>
                  <a:lnTo>
                    <a:pt x="84630" y="104478"/>
                  </a:lnTo>
                  <a:lnTo>
                    <a:pt x="84630" y="103239"/>
                  </a:lnTo>
                  <a:close/>
                  <a:moveTo>
                    <a:pt x="91917" y="102894"/>
                  </a:moveTo>
                  <a:cubicBezTo>
                    <a:pt x="90952" y="103120"/>
                    <a:pt x="89952" y="103239"/>
                    <a:pt x="88952" y="103239"/>
                  </a:cubicBezTo>
                  <a:lnTo>
                    <a:pt x="88357" y="103239"/>
                  </a:lnTo>
                  <a:lnTo>
                    <a:pt x="88357" y="104478"/>
                  </a:lnTo>
                  <a:lnTo>
                    <a:pt x="88952" y="104478"/>
                  </a:lnTo>
                  <a:cubicBezTo>
                    <a:pt x="90047" y="104478"/>
                    <a:pt x="91143" y="104359"/>
                    <a:pt x="92202" y="104109"/>
                  </a:cubicBezTo>
                  <a:lnTo>
                    <a:pt x="91917" y="102894"/>
                  </a:lnTo>
                  <a:close/>
                  <a:moveTo>
                    <a:pt x="62175" y="103644"/>
                  </a:moveTo>
                  <a:cubicBezTo>
                    <a:pt x="60913" y="103954"/>
                    <a:pt x="59698" y="104442"/>
                    <a:pt x="58567" y="105097"/>
                  </a:cubicBezTo>
                  <a:lnTo>
                    <a:pt x="59186" y="106168"/>
                  </a:lnTo>
                  <a:cubicBezTo>
                    <a:pt x="60210" y="105585"/>
                    <a:pt x="61317" y="105132"/>
                    <a:pt x="62472" y="104847"/>
                  </a:cubicBezTo>
                  <a:lnTo>
                    <a:pt x="62175" y="103644"/>
                  </a:lnTo>
                  <a:close/>
                  <a:moveTo>
                    <a:pt x="55495" y="107478"/>
                  </a:moveTo>
                  <a:cubicBezTo>
                    <a:pt x="54590" y="108407"/>
                    <a:pt x="53817" y="109454"/>
                    <a:pt x="53197" y="110597"/>
                  </a:cubicBezTo>
                  <a:lnTo>
                    <a:pt x="54293" y="111193"/>
                  </a:lnTo>
                  <a:cubicBezTo>
                    <a:pt x="54852" y="110145"/>
                    <a:pt x="55555" y="109193"/>
                    <a:pt x="56388" y="108335"/>
                  </a:cubicBezTo>
                  <a:lnTo>
                    <a:pt x="55495" y="107478"/>
                  </a:lnTo>
                  <a:close/>
                  <a:moveTo>
                    <a:pt x="51840" y="114241"/>
                  </a:moveTo>
                  <a:cubicBezTo>
                    <a:pt x="51626" y="115229"/>
                    <a:pt x="51507" y="116253"/>
                    <a:pt x="51507" y="117277"/>
                  </a:cubicBezTo>
                  <a:lnTo>
                    <a:pt x="51507" y="118075"/>
                  </a:lnTo>
                  <a:lnTo>
                    <a:pt x="52745" y="118075"/>
                  </a:lnTo>
                  <a:lnTo>
                    <a:pt x="52745" y="117277"/>
                  </a:lnTo>
                  <a:cubicBezTo>
                    <a:pt x="52745" y="116348"/>
                    <a:pt x="52852" y="115408"/>
                    <a:pt x="53055" y="114503"/>
                  </a:cubicBezTo>
                  <a:lnTo>
                    <a:pt x="51840" y="114241"/>
                  </a:lnTo>
                  <a:close/>
                  <a:moveTo>
                    <a:pt x="51507" y="121801"/>
                  </a:moveTo>
                  <a:lnTo>
                    <a:pt x="51507" y="125528"/>
                  </a:lnTo>
                  <a:lnTo>
                    <a:pt x="52757" y="125528"/>
                  </a:lnTo>
                  <a:lnTo>
                    <a:pt x="52757" y="121801"/>
                  </a:lnTo>
                  <a:close/>
                  <a:moveTo>
                    <a:pt x="51507" y="129243"/>
                  </a:moveTo>
                  <a:lnTo>
                    <a:pt x="51507" y="132969"/>
                  </a:lnTo>
                  <a:lnTo>
                    <a:pt x="52757" y="132969"/>
                  </a:lnTo>
                  <a:lnTo>
                    <a:pt x="52757" y="1292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" name="Google Shape;65;p15"/>
          <p:cNvSpPr/>
          <p:nvPr/>
        </p:nvSpPr>
        <p:spPr>
          <a:xfrm>
            <a:off x="4050680" y="4325055"/>
            <a:ext cx="1650261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Економска наука</a:t>
            </a:r>
            <a:endParaRPr/>
          </a:p>
        </p:txBody>
      </p:sp>
      <p:sp>
        <p:nvSpPr>
          <p:cNvPr id="13" name="Google Shape;65;p15"/>
          <p:cNvSpPr/>
          <p:nvPr/>
        </p:nvSpPr>
        <p:spPr>
          <a:xfrm>
            <a:off x="-31" y="1685685"/>
            <a:ext cx="1852962" cy="1064169"/>
          </a:xfrm>
          <a:prstGeom prst="ellipse">
            <a:avLst/>
          </a:prstGeom>
          <a:solidFill>
            <a:schemeClr val="tx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Еластичност понуде и тражње</a:t>
            </a:r>
          </a:p>
        </p:txBody>
      </p:sp>
      <p:sp>
        <p:nvSpPr>
          <p:cNvPr id="14" name="Google Shape;65;p15"/>
          <p:cNvSpPr/>
          <p:nvPr/>
        </p:nvSpPr>
        <p:spPr>
          <a:xfrm>
            <a:off x="486615" y="2872440"/>
            <a:ext cx="1901226" cy="190981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Понуда и тражња и функциониса-ње тржишта</a:t>
            </a:r>
          </a:p>
        </p:txBody>
      </p:sp>
      <p:sp>
        <p:nvSpPr>
          <p:cNvPr id="15" name="Google Shape;65;p15"/>
          <p:cNvSpPr/>
          <p:nvPr/>
        </p:nvSpPr>
        <p:spPr>
          <a:xfrm>
            <a:off x="2628867" y="3246948"/>
            <a:ext cx="1650261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Метод економске анализе</a:t>
            </a:r>
            <a:endParaRPr/>
          </a:p>
        </p:txBody>
      </p:sp>
      <p:sp>
        <p:nvSpPr>
          <p:cNvPr id="16" name="Google Shape;65;p15"/>
          <p:cNvSpPr/>
          <p:nvPr/>
        </p:nvSpPr>
        <p:spPr>
          <a:xfrm>
            <a:off x="1852931" y="2165263"/>
            <a:ext cx="1852962" cy="1064169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Трошкови производње</a:t>
            </a:r>
          </a:p>
        </p:txBody>
      </p:sp>
      <p:sp>
        <p:nvSpPr>
          <p:cNvPr id="17" name="Google Shape;65;p15"/>
          <p:cNvSpPr/>
          <p:nvPr/>
        </p:nvSpPr>
        <p:spPr>
          <a:xfrm>
            <a:off x="4090258" y="2073490"/>
            <a:ext cx="1852962" cy="1064169"/>
          </a:xfrm>
          <a:prstGeom prst="ellipse">
            <a:avLst/>
          </a:prstGeom>
          <a:solidFill>
            <a:schemeClr val="tx2">
              <a:lumMod val="50000"/>
            </a:schemeClr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Тржиште савршене конкуренције</a:t>
            </a:r>
          </a:p>
        </p:txBody>
      </p:sp>
      <p:sp>
        <p:nvSpPr>
          <p:cNvPr id="18" name="Google Shape;65;p15"/>
          <p:cNvSpPr/>
          <p:nvPr/>
        </p:nvSpPr>
        <p:spPr>
          <a:xfrm>
            <a:off x="3606954" y="621516"/>
            <a:ext cx="1852962" cy="10641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Тржишта несавршене конкуренције</a:t>
            </a:r>
          </a:p>
        </p:txBody>
      </p:sp>
      <p:sp>
        <p:nvSpPr>
          <p:cNvPr id="19" name="Google Shape;65;p15"/>
          <p:cNvSpPr/>
          <p:nvPr/>
        </p:nvSpPr>
        <p:spPr>
          <a:xfrm>
            <a:off x="1409277" y="807894"/>
            <a:ext cx="1852962" cy="106416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Тржиште фактора производње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44"/>
          <p:cNvSpPr txBox="1">
            <a:spLocks noGrp="1"/>
          </p:cNvSpPr>
          <p:nvPr>
            <p:ph type="title"/>
          </p:nvPr>
        </p:nvSpPr>
        <p:spPr>
          <a:xfrm>
            <a:off x="455951" y="209550"/>
            <a:ext cx="8229600" cy="32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Учили смо о:</a:t>
            </a:r>
            <a:endParaRPr/>
          </a:p>
        </p:txBody>
      </p:sp>
      <p:sp>
        <p:nvSpPr>
          <p:cNvPr id="1103" name="Google Shape;1103;p44"/>
          <p:cNvSpPr/>
          <p:nvPr/>
        </p:nvSpPr>
        <p:spPr>
          <a:xfrm>
            <a:off x="6205700" y="-2025"/>
            <a:ext cx="2479851" cy="5147577"/>
          </a:xfrm>
          <a:custGeom>
            <a:avLst/>
            <a:gdLst/>
            <a:ahLst/>
            <a:cxnLst/>
            <a:rect l="l" t="t" r="r" b="b"/>
            <a:pathLst>
              <a:path w="4216" h="11022" extrusionOk="0">
                <a:moveTo>
                  <a:pt x="2492" y="11021"/>
                </a:moveTo>
                <a:lnTo>
                  <a:pt x="1982" y="11021"/>
                </a:lnTo>
                <a:lnTo>
                  <a:pt x="1982" y="8848"/>
                </a:lnTo>
                <a:lnTo>
                  <a:pt x="1982" y="8848"/>
                </a:lnTo>
                <a:cubicBezTo>
                  <a:pt x="1982" y="8790"/>
                  <a:pt x="1935" y="8742"/>
                  <a:pt x="1877" y="8742"/>
                </a:cubicBezTo>
                <a:lnTo>
                  <a:pt x="614" y="8742"/>
                </a:lnTo>
                <a:lnTo>
                  <a:pt x="614" y="8742"/>
                </a:lnTo>
                <a:cubicBezTo>
                  <a:pt x="275" y="8742"/>
                  <a:pt x="0" y="8467"/>
                  <a:pt x="0" y="8128"/>
                </a:cubicBezTo>
                <a:lnTo>
                  <a:pt x="0" y="6600"/>
                </a:lnTo>
                <a:lnTo>
                  <a:pt x="0" y="6600"/>
                </a:lnTo>
                <a:cubicBezTo>
                  <a:pt x="0" y="6261"/>
                  <a:pt x="275" y="5986"/>
                  <a:pt x="614" y="5986"/>
                </a:cubicBezTo>
                <a:lnTo>
                  <a:pt x="1872" y="5986"/>
                </a:lnTo>
                <a:lnTo>
                  <a:pt x="1872" y="5986"/>
                </a:lnTo>
                <a:cubicBezTo>
                  <a:pt x="1930" y="5986"/>
                  <a:pt x="1977" y="5938"/>
                  <a:pt x="1977" y="5881"/>
                </a:cubicBezTo>
                <a:lnTo>
                  <a:pt x="1977" y="4577"/>
                </a:lnTo>
                <a:lnTo>
                  <a:pt x="1977" y="4577"/>
                </a:lnTo>
                <a:cubicBezTo>
                  <a:pt x="1977" y="4239"/>
                  <a:pt x="2252" y="3963"/>
                  <a:pt x="2591" y="3963"/>
                </a:cubicBezTo>
                <a:lnTo>
                  <a:pt x="3600" y="3963"/>
                </a:lnTo>
                <a:lnTo>
                  <a:pt x="3600" y="3963"/>
                </a:lnTo>
                <a:cubicBezTo>
                  <a:pt x="3658" y="3963"/>
                  <a:pt x="3704" y="3916"/>
                  <a:pt x="3704" y="3858"/>
                </a:cubicBezTo>
                <a:lnTo>
                  <a:pt x="3704" y="2191"/>
                </a:lnTo>
                <a:lnTo>
                  <a:pt x="3704" y="2191"/>
                </a:lnTo>
                <a:cubicBezTo>
                  <a:pt x="3704" y="2133"/>
                  <a:pt x="3658" y="2087"/>
                  <a:pt x="3600" y="2087"/>
                </a:cubicBezTo>
                <a:lnTo>
                  <a:pt x="2591" y="2087"/>
                </a:lnTo>
                <a:lnTo>
                  <a:pt x="2591" y="2087"/>
                </a:lnTo>
                <a:cubicBezTo>
                  <a:pt x="2252" y="2087"/>
                  <a:pt x="1977" y="1811"/>
                  <a:pt x="1977" y="1472"/>
                </a:cubicBezTo>
                <a:lnTo>
                  <a:pt x="1977" y="0"/>
                </a:lnTo>
                <a:lnTo>
                  <a:pt x="2487" y="0"/>
                </a:lnTo>
                <a:lnTo>
                  <a:pt x="2487" y="1472"/>
                </a:lnTo>
                <a:lnTo>
                  <a:pt x="2487" y="1472"/>
                </a:lnTo>
                <a:cubicBezTo>
                  <a:pt x="2487" y="1530"/>
                  <a:pt x="2533" y="1577"/>
                  <a:pt x="2591" y="1577"/>
                </a:cubicBezTo>
                <a:lnTo>
                  <a:pt x="3600" y="1577"/>
                </a:lnTo>
                <a:lnTo>
                  <a:pt x="3600" y="1577"/>
                </a:lnTo>
                <a:cubicBezTo>
                  <a:pt x="3939" y="1577"/>
                  <a:pt x="4215" y="1852"/>
                  <a:pt x="4215" y="2191"/>
                </a:cubicBezTo>
                <a:lnTo>
                  <a:pt x="4215" y="3858"/>
                </a:lnTo>
                <a:lnTo>
                  <a:pt x="4215" y="3858"/>
                </a:lnTo>
                <a:cubicBezTo>
                  <a:pt x="4215" y="4197"/>
                  <a:pt x="3939" y="4473"/>
                  <a:pt x="3600" y="4473"/>
                </a:cubicBezTo>
                <a:lnTo>
                  <a:pt x="2591" y="4473"/>
                </a:lnTo>
                <a:lnTo>
                  <a:pt x="2591" y="4473"/>
                </a:lnTo>
                <a:cubicBezTo>
                  <a:pt x="2533" y="4473"/>
                  <a:pt x="2487" y="4520"/>
                  <a:pt x="2487" y="4577"/>
                </a:cubicBezTo>
                <a:lnTo>
                  <a:pt x="2487" y="5881"/>
                </a:lnTo>
                <a:lnTo>
                  <a:pt x="2487" y="5881"/>
                </a:lnTo>
                <a:cubicBezTo>
                  <a:pt x="2487" y="6220"/>
                  <a:pt x="2211" y="6495"/>
                  <a:pt x="1872" y="6495"/>
                </a:cubicBezTo>
                <a:lnTo>
                  <a:pt x="614" y="6495"/>
                </a:lnTo>
                <a:lnTo>
                  <a:pt x="614" y="6495"/>
                </a:lnTo>
                <a:cubicBezTo>
                  <a:pt x="556" y="6495"/>
                  <a:pt x="509" y="6542"/>
                  <a:pt x="509" y="6600"/>
                </a:cubicBezTo>
                <a:lnTo>
                  <a:pt x="509" y="8128"/>
                </a:lnTo>
                <a:lnTo>
                  <a:pt x="509" y="8128"/>
                </a:lnTo>
                <a:cubicBezTo>
                  <a:pt x="509" y="8186"/>
                  <a:pt x="556" y="8233"/>
                  <a:pt x="614" y="8233"/>
                </a:cubicBezTo>
                <a:lnTo>
                  <a:pt x="1877" y="8233"/>
                </a:lnTo>
                <a:lnTo>
                  <a:pt x="1877" y="8233"/>
                </a:lnTo>
                <a:cubicBezTo>
                  <a:pt x="2216" y="8233"/>
                  <a:pt x="2492" y="8509"/>
                  <a:pt x="2492" y="8848"/>
                </a:cubicBezTo>
                <a:lnTo>
                  <a:pt x="2492" y="11021"/>
                </a:lnTo>
              </a:path>
            </a:pathLst>
          </a:custGeom>
          <a:solidFill>
            <a:srgbClr val="DFDFDF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endParaRPr sz="2400">
              <a:solidFill>
                <a:srgbClr val="7F7F7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04" name="Google Shape;1104;p44"/>
          <p:cNvSpPr/>
          <p:nvPr/>
        </p:nvSpPr>
        <p:spPr>
          <a:xfrm>
            <a:off x="6340590" y="-2022"/>
            <a:ext cx="2205427" cy="5145661"/>
          </a:xfrm>
          <a:custGeom>
            <a:avLst/>
            <a:gdLst/>
            <a:ahLst/>
            <a:cxnLst/>
            <a:rect l="l" t="t" r="r" b="b"/>
            <a:pathLst>
              <a:path w="2579447" h="7567148" extrusionOk="0">
                <a:moveTo>
                  <a:pt x="1362753" y="7513311"/>
                </a:moveTo>
                <a:lnTo>
                  <a:pt x="1398380" y="7513311"/>
                </a:lnTo>
                <a:lnTo>
                  <a:pt x="1398380" y="7567148"/>
                </a:lnTo>
                <a:lnTo>
                  <a:pt x="1362753" y="7567148"/>
                </a:lnTo>
                <a:close/>
                <a:moveTo>
                  <a:pt x="1362753" y="7092372"/>
                </a:moveTo>
                <a:lnTo>
                  <a:pt x="1398380" y="7092372"/>
                </a:lnTo>
                <a:lnTo>
                  <a:pt x="1398380" y="7303666"/>
                </a:lnTo>
                <a:lnTo>
                  <a:pt x="1362753" y="7303666"/>
                </a:lnTo>
                <a:close/>
                <a:moveTo>
                  <a:pt x="1362753" y="6674461"/>
                </a:moveTo>
                <a:lnTo>
                  <a:pt x="1398380" y="6674461"/>
                </a:lnTo>
                <a:lnTo>
                  <a:pt x="1398380" y="6885755"/>
                </a:lnTo>
                <a:lnTo>
                  <a:pt x="1362753" y="6885755"/>
                </a:lnTo>
                <a:close/>
                <a:moveTo>
                  <a:pt x="1362753" y="6253521"/>
                </a:moveTo>
                <a:lnTo>
                  <a:pt x="1398380" y="6253521"/>
                </a:lnTo>
                <a:lnTo>
                  <a:pt x="1398380" y="6464815"/>
                </a:lnTo>
                <a:lnTo>
                  <a:pt x="1362753" y="6464815"/>
                </a:lnTo>
                <a:close/>
                <a:moveTo>
                  <a:pt x="1279160" y="5856807"/>
                </a:moveTo>
                <a:cubicBezTo>
                  <a:pt x="1342801" y="5899510"/>
                  <a:pt x="1385689" y="5967008"/>
                  <a:pt x="1395373" y="6042771"/>
                </a:cubicBezTo>
                <a:lnTo>
                  <a:pt x="1360094" y="6046903"/>
                </a:lnTo>
                <a:cubicBezTo>
                  <a:pt x="1351793" y="5981472"/>
                  <a:pt x="1315131" y="5922928"/>
                  <a:pt x="1259791" y="5885735"/>
                </a:cubicBezTo>
                <a:close/>
                <a:moveTo>
                  <a:pt x="857021" y="5811381"/>
                </a:moveTo>
                <a:lnTo>
                  <a:pt x="1068315" y="5811381"/>
                </a:lnTo>
                <a:lnTo>
                  <a:pt x="1068315" y="5847022"/>
                </a:lnTo>
                <a:lnTo>
                  <a:pt x="857021" y="5847022"/>
                </a:lnTo>
                <a:close/>
                <a:moveTo>
                  <a:pt x="436083" y="5811381"/>
                </a:moveTo>
                <a:lnTo>
                  <a:pt x="647377" y="5811381"/>
                </a:lnTo>
                <a:lnTo>
                  <a:pt x="647377" y="5847022"/>
                </a:lnTo>
                <a:lnTo>
                  <a:pt x="436083" y="5847022"/>
                </a:lnTo>
                <a:close/>
                <a:moveTo>
                  <a:pt x="71756" y="5705392"/>
                </a:moveTo>
                <a:cubicBezTo>
                  <a:pt x="107259" y="5761530"/>
                  <a:pt x="164610" y="5799648"/>
                  <a:pt x="229472" y="5809350"/>
                </a:cubicBezTo>
                <a:lnTo>
                  <a:pt x="224693" y="5844003"/>
                </a:lnTo>
                <a:cubicBezTo>
                  <a:pt x="149590" y="5832914"/>
                  <a:pt x="83363" y="5789252"/>
                  <a:pt x="42398" y="5724105"/>
                </a:cubicBezTo>
                <a:close/>
                <a:moveTo>
                  <a:pt x="0" y="5302622"/>
                </a:moveTo>
                <a:lnTo>
                  <a:pt x="35627" y="5302622"/>
                </a:lnTo>
                <a:lnTo>
                  <a:pt x="35627" y="5513916"/>
                </a:lnTo>
                <a:lnTo>
                  <a:pt x="0" y="5513916"/>
                </a:lnTo>
                <a:close/>
                <a:moveTo>
                  <a:pt x="0" y="4881683"/>
                </a:moveTo>
                <a:lnTo>
                  <a:pt x="35627" y="4881683"/>
                </a:lnTo>
                <a:lnTo>
                  <a:pt x="35627" y="5092977"/>
                </a:lnTo>
                <a:lnTo>
                  <a:pt x="0" y="5092977"/>
                </a:lnTo>
                <a:close/>
                <a:moveTo>
                  <a:pt x="9783" y="4457713"/>
                </a:moveTo>
                <a:lnTo>
                  <a:pt x="44725" y="4467361"/>
                </a:lnTo>
                <a:cubicBezTo>
                  <a:pt x="38435" y="4488035"/>
                  <a:pt x="34941" y="4509399"/>
                  <a:pt x="34941" y="4531451"/>
                </a:cubicBezTo>
                <a:lnTo>
                  <a:pt x="34941" y="4672035"/>
                </a:lnTo>
                <a:lnTo>
                  <a:pt x="0" y="4672035"/>
                </a:lnTo>
                <a:lnTo>
                  <a:pt x="0" y="4531451"/>
                </a:lnTo>
                <a:cubicBezTo>
                  <a:pt x="0" y="4505953"/>
                  <a:pt x="3494" y="4481833"/>
                  <a:pt x="9783" y="4457713"/>
                </a:cubicBezTo>
                <a:close/>
                <a:moveTo>
                  <a:pt x="264435" y="4266929"/>
                </a:moveTo>
                <a:lnTo>
                  <a:pt x="365739" y="4266929"/>
                </a:lnTo>
                <a:lnTo>
                  <a:pt x="365739" y="4301864"/>
                </a:lnTo>
                <a:lnTo>
                  <a:pt x="264435" y="4301864"/>
                </a:lnTo>
                <a:cubicBezTo>
                  <a:pt x="229978" y="4301864"/>
                  <a:pt x="196900" y="4309399"/>
                  <a:pt x="166578" y="4323783"/>
                </a:cubicBezTo>
                <a:lnTo>
                  <a:pt x="151417" y="4292274"/>
                </a:lnTo>
                <a:cubicBezTo>
                  <a:pt x="187252" y="4275149"/>
                  <a:pt x="225155" y="4266929"/>
                  <a:pt x="264435" y="4266929"/>
                </a:cubicBezTo>
                <a:close/>
                <a:moveTo>
                  <a:pt x="575386" y="4266927"/>
                </a:moveTo>
                <a:lnTo>
                  <a:pt x="786679" y="4266927"/>
                </a:lnTo>
                <a:lnTo>
                  <a:pt x="786679" y="4302568"/>
                </a:lnTo>
                <a:lnTo>
                  <a:pt x="575386" y="4302568"/>
                </a:lnTo>
                <a:close/>
                <a:moveTo>
                  <a:pt x="1199660" y="4257843"/>
                </a:moveTo>
                <a:lnTo>
                  <a:pt x="1210651" y="4289907"/>
                </a:lnTo>
                <a:cubicBezTo>
                  <a:pt x="1183860" y="4297923"/>
                  <a:pt x="1157070" y="4302599"/>
                  <a:pt x="1128905" y="4302599"/>
                </a:cubicBezTo>
                <a:lnTo>
                  <a:pt x="996325" y="4302599"/>
                </a:lnTo>
                <a:lnTo>
                  <a:pt x="996325" y="4268531"/>
                </a:lnTo>
                <a:lnTo>
                  <a:pt x="1128905" y="4268531"/>
                </a:lnTo>
                <a:cubicBezTo>
                  <a:pt x="1153635" y="4268531"/>
                  <a:pt x="1176991" y="4264523"/>
                  <a:pt x="1199660" y="4257843"/>
                </a:cubicBezTo>
                <a:close/>
                <a:moveTo>
                  <a:pt x="1357158" y="3930782"/>
                </a:moveTo>
                <a:lnTo>
                  <a:pt x="1392348" y="3930782"/>
                </a:lnTo>
                <a:lnTo>
                  <a:pt x="1392348" y="4040005"/>
                </a:lnTo>
                <a:cubicBezTo>
                  <a:pt x="1392348" y="4076413"/>
                  <a:pt x="1384758" y="4112133"/>
                  <a:pt x="1370268" y="4145106"/>
                </a:cubicBezTo>
                <a:lnTo>
                  <a:pt x="1338528" y="4131367"/>
                </a:lnTo>
                <a:cubicBezTo>
                  <a:pt x="1350948" y="4102516"/>
                  <a:pt x="1357158" y="4071604"/>
                  <a:pt x="1357158" y="4040005"/>
                </a:cubicBezTo>
                <a:close/>
                <a:moveTo>
                  <a:pt x="1356697" y="3509846"/>
                </a:moveTo>
                <a:lnTo>
                  <a:pt x="1392338" y="3509846"/>
                </a:lnTo>
                <a:lnTo>
                  <a:pt x="1392338" y="3721139"/>
                </a:lnTo>
                <a:lnTo>
                  <a:pt x="1356697" y="3721139"/>
                </a:lnTo>
                <a:close/>
                <a:moveTo>
                  <a:pt x="1363058" y="3085878"/>
                </a:moveTo>
                <a:lnTo>
                  <a:pt x="1398388" y="3093458"/>
                </a:lnTo>
                <a:cubicBezTo>
                  <a:pt x="1394855" y="3109308"/>
                  <a:pt x="1392735" y="3126537"/>
                  <a:pt x="1392735" y="3142387"/>
                </a:cubicBezTo>
                <a:lnTo>
                  <a:pt x="1392735" y="3300201"/>
                </a:lnTo>
                <a:lnTo>
                  <a:pt x="1356698" y="3300201"/>
                </a:lnTo>
                <a:lnTo>
                  <a:pt x="1356698" y="3142387"/>
                </a:lnTo>
                <a:cubicBezTo>
                  <a:pt x="1356698" y="3123780"/>
                  <a:pt x="1358818" y="3104485"/>
                  <a:pt x="1363058" y="3085878"/>
                </a:cubicBezTo>
                <a:close/>
                <a:moveTo>
                  <a:pt x="1916941" y="2879948"/>
                </a:moveTo>
                <a:lnTo>
                  <a:pt x="2128235" y="2879948"/>
                </a:lnTo>
                <a:lnTo>
                  <a:pt x="2128235" y="2915589"/>
                </a:lnTo>
                <a:lnTo>
                  <a:pt x="1916941" y="2915589"/>
                </a:lnTo>
                <a:close/>
                <a:moveTo>
                  <a:pt x="1623900" y="2879948"/>
                </a:moveTo>
                <a:lnTo>
                  <a:pt x="1710320" y="2879948"/>
                </a:lnTo>
                <a:lnTo>
                  <a:pt x="1710320" y="2914824"/>
                </a:lnTo>
                <a:lnTo>
                  <a:pt x="1623900" y="2914824"/>
                </a:lnTo>
                <a:cubicBezTo>
                  <a:pt x="1585185" y="2914824"/>
                  <a:pt x="1546469" y="2924397"/>
                  <a:pt x="1512592" y="2942861"/>
                </a:cubicBezTo>
                <a:lnTo>
                  <a:pt x="1496000" y="2912772"/>
                </a:lnTo>
                <a:cubicBezTo>
                  <a:pt x="1534716" y="2890890"/>
                  <a:pt x="1579654" y="2879948"/>
                  <a:pt x="1623900" y="2879948"/>
                </a:cubicBezTo>
                <a:close/>
                <a:moveTo>
                  <a:pt x="2499695" y="2786070"/>
                </a:moveTo>
                <a:lnTo>
                  <a:pt x="2527974" y="2806850"/>
                </a:lnTo>
                <a:cubicBezTo>
                  <a:pt x="2483142" y="2868496"/>
                  <a:pt x="2413479" y="2908669"/>
                  <a:pt x="2337609" y="2915596"/>
                </a:cubicBezTo>
                <a:lnTo>
                  <a:pt x="2334850" y="2880271"/>
                </a:lnTo>
                <a:cubicBezTo>
                  <a:pt x="2400374" y="2874037"/>
                  <a:pt x="2460381" y="2840097"/>
                  <a:pt x="2499695" y="2786070"/>
                </a:cubicBezTo>
                <a:close/>
                <a:moveTo>
                  <a:pt x="2543806" y="2386331"/>
                </a:moveTo>
                <a:lnTo>
                  <a:pt x="2579447" y="2386331"/>
                </a:lnTo>
                <a:lnTo>
                  <a:pt x="2579447" y="2597624"/>
                </a:lnTo>
                <a:lnTo>
                  <a:pt x="2543806" y="2597624"/>
                </a:lnTo>
                <a:close/>
                <a:moveTo>
                  <a:pt x="2543806" y="1965389"/>
                </a:moveTo>
                <a:lnTo>
                  <a:pt x="2579447" y="1965389"/>
                </a:lnTo>
                <a:lnTo>
                  <a:pt x="2579447" y="2173663"/>
                </a:lnTo>
                <a:lnTo>
                  <a:pt x="2543806" y="2173663"/>
                </a:lnTo>
                <a:close/>
                <a:moveTo>
                  <a:pt x="2543806" y="1544452"/>
                </a:moveTo>
                <a:lnTo>
                  <a:pt x="2579447" y="1544452"/>
                </a:lnTo>
                <a:lnTo>
                  <a:pt x="2579447" y="1755745"/>
                </a:lnTo>
                <a:lnTo>
                  <a:pt x="2543806" y="1755745"/>
                </a:lnTo>
                <a:close/>
                <a:moveTo>
                  <a:pt x="2323422" y="1241616"/>
                </a:moveTo>
                <a:cubicBezTo>
                  <a:pt x="2398867" y="1243664"/>
                  <a:pt x="2470197" y="1278481"/>
                  <a:pt x="2518893" y="1337191"/>
                </a:cubicBezTo>
                <a:lnTo>
                  <a:pt x="2492144" y="1359037"/>
                </a:lnTo>
                <a:cubicBezTo>
                  <a:pt x="2449621" y="1308518"/>
                  <a:pt x="2387893" y="1277798"/>
                  <a:pt x="2322736" y="1275750"/>
                </a:cubicBezTo>
                <a:close/>
                <a:moveTo>
                  <a:pt x="1901800" y="1241616"/>
                </a:moveTo>
                <a:lnTo>
                  <a:pt x="2113093" y="1241616"/>
                </a:lnTo>
                <a:lnTo>
                  <a:pt x="2113093" y="1277257"/>
                </a:lnTo>
                <a:lnTo>
                  <a:pt x="1901800" y="1277257"/>
                </a:lnTo>
                <a:close/>
                <a:moveTo>
                  <a:pt x="1499322" y="1205275"/>
                </a:moveTo>
                <a:cubicBezTo>
                  <a:pt x="1535565" y="1227591"/>
                  <a:pt x="1577961" y="1239763"/>
                  <a:pt x="1621042" y="1239763"/>
                </a:cubicBezTo>
                <a:lnTo>
                  <a:pt x="1692159" y="1239763"/>
                </a:lnTo>
                <a:lnTo>
                  <a:pt x="1692159" y="1274250"/>
                </a:lnTo>
                <a:lnTo>
                  <a:pt x="1621042" y="1274250"/>
                </a:lnTo>
                <a:cubicBezTo>
                  <a:pt x="1571123" y="1274250"/>
                  <a:pt x="1522572" y="1260050"/>
                  <a:pt x="1480859" y="1234353"/>
                </a:cubicBezTo>
                <a:close/>
                <a:moveTo>
                  <a:pt x="1356698" y="838847"/>
                </a:moveTo>
                <a:lnTo>
                  <a:pt x="1392550" y="838847"/>
                </a:lnTo>
                <a:lnTo>
                  <a:pt x="1392550" y="1009118"/>
                </a:lnTo>
                <a:cubicBezTo>
                  <a:pt x="1392550" y="1021427"/>
                  <a:pt x="1393956" y="1033736"/>
                  <a:pt x="1395362" y="1045361"/>
                </a:cubicBezTo>
                <a:lnTo>
                  <a:pt x="1360213" y="1050147"/>
                </a:lnTo>
                <a:cubicBezTo>
                  <a:pt x="1358104" y="1037155"/>
                  <a:pt x="1356698" y="1022795"/>
                  <a:pt x="1356698" y="1009118"/>
                </a:cubicBezTo>
                <a:close/>
                <a:moveTo>
                  <a:pt x="1356697" y="420933"/>
                </a:moveTo>
                <a:lnTo>
                  <a:pt x="1392338" y="420933"/>
                </a:lnTo>
                <a:lnTo>
                  <a:pt x="1392338" y="629207"/>
                </a:lnTo>
                <a:lnTo>
                  <a:pt x="1356697" y="629207"/>
                </a:lnTo>
                <a:close/>
                <a:moveTo>
                  <a:pt x="1356697" y="0"/>
                </a:moveTo>
                <a:lnTo>
                  <a:pt x="1392338" y="0"/>
                </a:lnTo>
                <a:lnTo>
                  <a:pt x="1392338" y="211294"/>
                </a:lnTo>
                <a:lnTo>
                  <a:pt x="1356697" y="2112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endParaRPr sz="2400">
              <a:solidFill>
                <a:srgbClr val="7F7F7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05" name="Google Shape;1105;p44"/>
          <p:cNvSpPr txBox="1"/>
          <p:nvPr/>
        </p:nvSpPr>
        <p:spPr>
          <a:xfrm>
            <a:off x="609600" y="2190750"/>
            <a:ext cx="3505200" cy="5835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2000" smtClean="0">
                <a:solidFill>
                  <a:schemeClr val="tx1">
                    <a:lumMod val="50000"/>
                    <a:lumOff val="50000"/>
                  </a:schemeClr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Метод економске анализе</a:t>
            </a:r>
            <a:endParaRPr sz="2000">
              <a:solidFill>
                <a:schemeClr val="tx1">
                  <a:lumMod val="50000"/>
                  <a:lumOff val="50000"/>
                </a:schemeClr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106" name="Google Shape;1106;p44"/>
          <p:cNvSpPr txBox="1"/>
          <p:nvPr/>
        </p:nvSpPr>
        <p:spPr>
          <a:xfrm>
            <a:off x="990600" y="2774312"/>
            <a:ext cx="4114800" cy="559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1200" i="1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ea typeface="Roboto"/>
                <a:cs typeface="Roboto"/>
                <a:sym typeface="Roboto"/>
              </a:rPr>
              <a:t>Како размишља економиста као научник, економски модели, микроекономија и макроекономија</a:t>
            </a:r>
            <a:endParaRPr sz="1200" i="1">
              <a:solidFill>
                <a:schemeClr val="accent1">
                  <a:lumMod val="75000"/>
                </a:schemeClr>
              </a:solidFill>
              <a:latin typeface="Fira Sans Extra Condensed"/>
              <a:ea typeface="Roboto"/>
              <a:cs typeface="Roboto"/>
              <a:sym typeface="Roboto"/>
            </a:endParaRPr>
          </a:p>
        </p:txBody>
      </p:sp>
      <p:sp>
        <p:nvSpPr>
          <p:cNvPr id="1107" name="Google Shape;1107;p44"/>
          <p:cNvSpPr txBox="1"/>
          <p:nvPr/>
        </p:nvSpPr>
        <p:spPr>
          <a:xfrm>
            <a:off x="609600" y="666750"/>
            <a:ext cx="3581400" cy="7663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2000" smtClean="0">
                <a:solidFill>
                  <a:schemeClr val="tx1">
                    <a:lumMod val="50000"/>
                    <a:lumOff val="50000"/>
                  </a:schemeClr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Економска наука: настанак и принципи</a:t>
            </a:r>
            <a:endParaRPr sz="2000">
              <a:solidFill>
                <a:schemeClr val="tx1">
                  <a:lumMod val="50000"/>
                  <a:lumOff val="50000"/>
                </a:schemeClr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108" name="Google Shape;1108;p44"/>
          <p:cNvSpPr txBox="1"/>
          <p:nvPr/>
        </p:nvSpPr>
        <p:spPr>
          <a:xfrm>
            <a:off x="838201" y="1449300"/>
            <a:ext cx="4189774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1200" i="1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ea typeface="Roboto"/>
                <a:cs typeface="Roboto"/>
                <a:sym typeface="Roboto"/>
              </a:rPr>
              <a:t>Када и зашто је настала економије као наука, зашто изучавамо економију, како доносимо одлуке</a:t>
            </a:r>
            <a:r>
              <a:rPr lang="sr-Cyrl-RS" sz="1200" i="1" smtClean="0">
                <a:latin typeface="Fira Sans Extra Condensed"/>
                <a:ea typeface="Roboto"/>
                <a:cs typeface="Roboto"/>
                <a:sym typeface="Roboto"/>
              </a:rPr>
              <a:t>...</a:t>
            </a:r>
            <a:endParaRPr sz="1200" i="1">
              <a:latin typeface="Fira Sans Extra Condensed"/>
              <a:ea typeface="Roboto"/>
              <a:cs typeface="Roboto"/>
              <a:sym typeface="Roboto"/>
            </a:endParaRPr>
          </a:p>
        </p:txBody>
      </p:sp>
      <p:sp>
        <p:nvSpPr>
          <p:cNvPr id="1109" name="Google Shape;1109;p44"/>
          <p:cNvSpPr txBox="1"/>
          <p:nvPr/>
        </p:nvSpPr>
        <p:spPr>
          <a:xfrm>
            <a:off x="609600" y="3400219"/>
            <a:ext cx="3886200" cy="7593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2000" smtClean="0">
                <a:solidFill>
                  <a:schemeClr val="tx1">
                    <a:lumMod val="50000"/>
                    <a:lumOff val="50000"/>
                  </a:schemeClr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Понуда и тражња и функционисање тржишта</a:t>
            </a:r>
          </a:p>
        </p:txBody>
      </p:sp>
      <p:sp>
        <p:nvSpPr>
          <p:cNvPr id="1110" name="Google Shape;1110;p44"/>
          <p:cNvSpPr txBox="1"/>
          <p:nvPr/>
        </p:nvSpPr>
        <p:spPr>
          <a:xfrm>
            <a:off x="1037100" y="4196262"/>
            <a:ext cx="3915900" cy="661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1200" i="1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ea typeface="Roboto"/>
                <a:cs typeface="Roboto"/>
                <a:sym typeface="Roboto"/>
              </a:rPr>
              <a:t>Појам тржишта и конкуренције, понуда и тражња, фактори који утичу на померање криве понуде и тражње</a:t>
            </a:r>
            <a:endParaRPr sz="1200" i="1">
              <a:solidFill>
                <a:schemeClr val="accent1">
                  <a:lumMod val="75000"/>
                </a:schemeClr>
              </a:solidFill>
              <a:latin typeface="Fira Sans Extra Condensed"/>
              <a:ea typeface="Roboto"/>
              <a:cs typeface="Roboto"/>
              <a:sym typeface="Roboto"/>
            </a:endParaRPr>
          </a:p>
        </p:txBody>
      </p:sp>
      <p:cxnSp>
        <p:nvCxnSpPr>
          <p:cNvPr id="1111" name="Google Shape;1111;p44"/>
          <p:cNvCxnSpPr/>
          <p:nvPr/>
        </p:nvCxnSpPr>
        <p:spPr>
          <a:xfrm>
            <a:off x="5027975" y="1578725"/>
            <a:ext cx="34680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dot"/>
            <a:round/>
            <a:headEnd type="none" w="med" len="med"/>
            <a:tailEnd type="oval" w="med" len="med"/>
          </a:ln>
        </p:spPr>
      </p:cxnSp>
      <p:cxnSp>
        <p:nvCxnSpPr>
          <p:cNvPr id="1112" name="Google Shape;1112;p44"/>
          <p:cNvCxnSpPr/>
          <p:nvPr/>
        </p:nvCxnSpPr>
        <p:spPr>
          <a:xfrm>
            <a:off x="5027975" y="3019425"/>
            <a:ext cx="1311600" cy="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dot"/>
            <a:round/>
            <a:headEnd type="none" w="med" len="med"/>
            <a:tailEnd type="oval" w="med" len="med"/>
          </a:ln>
        </p:spPr>
      </p:cxnSp>
      <p:cxnSp>
        <p:nvCxnSpPr>
          <p:cNvPr id="1113" name="Google Shape;1113;p44"/>
          <p:cNvCxnSpPr/>
          <p:nvPr/>
        </p:nvCxnSpPr>
        <p:spPr>
          <a:xfrm>
            <a:off x="5027975" y="4460125"/>
            <a:ext cx="2460900" cy="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dot"/>
            <a:round/>
            <a:headEnd type="none" w="med" len="med"/>
            <a:tailEnd type="oval" w="med" len="med"/>
          </a:ln>
        </p:spPr>
      </p:cxnSp>
      <p:grpSp>
        <p:nvGrpSpPr>
          <p:cNvPr id="1114" name="Google Shape;1114;p44"/>
          <p:cNvGrpSpPr/>
          <p:nvPr/>
        </p:nvGrpSpPr>
        <p:grpSpPr>
          <a:xfrm>
            <a:off x="7920933" y="971062"/>
            <a:ext cx="575092" cy="607654"/>
            <a:chOff x="7920933" y="971062"/>
            <a:chExt cx="575092" cy="607654"/>
          </a:xfrm>
        </p:grpSpPr>
        <p:grpSp>
          <p:nvGrpSpPr>
            <p:cNvPr id="1115" name="Google Shape;1115;p44"/>
            <p:cNvGrpSpPr/>
            <p:nvPr/>
          </p:nvGrpSpPr>
          <p:grpSpPr>
            <a:xfrm flipH="1">
              <a:off x="7920933" y="971062"/>
              <a:ext cx="527459" cy="607654"/>
              <a:chOff x="7278377" y="1439862"/>
              <a:chExt cx="527459" cy="607654"/>
            </a:xfrm>
          </p:grpSpPr>
          <p:sp>
            <p:nvSpPr>
              <p:cNvPr id="1116" name="Google Shape;1116;p44"/>
              <p:cNvSpPr/>
              <p:nvPr/>
            </p:nvSpPr>
            <p:spPr>
              <a:xfrm>
                <a:off x="7278377" y="1452222"/>
                <a:ext cx="527459" cy="350174"/>
              </a:xfrm>
              <a:custGeom>
                <a:avLst/>
                <a:gdLst/>
                <a:ahLst/>
                <a:cxnLst/>
                <a:rect l="l" t="t" r="r" b="b"/>
                <a:pathLst>
                  <a:path w="1131" h="749" extrusionOk="0">
                    <a:moveTo>
                      <a:pt x="0" y="0"/>
                    </a:moveTo>
                    <a:lnTo>
                      <a:pt x="0" y="748"/>
                    </a:lnTo>
                    <a:lnTo>
                      <a:pt x="1130" y="374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117" name="Google Shape;1117;p44"/>
              <p:cNvSpPr/>
              <p:nvPr/>
            </p:nvSpPr>
            <p:spPr>
              <a:xfrm>
                <a:off x="7278377" y="1439862"/>
                <a:ext cx="24725" cy="607654"/>
              </a:xfrm>
              <a:custGeom>
                <a:avLst/>
                <a:gdLst/>
                <a:ahLst/>
                <a:cxnLst/>
                <a:rect l="l" t="t" r="r" b="b"/>
                <a:pathLst>
                  <a:path w="52" h="1303" extrusionOk="0">
                    <a:moveTo>
                      <a:pt x="26" y="0"/>
                    </a:moveTo>
                    <a:lnTo>
                      <a:pt x="26" y="0"/>
                    </a:lnTo>
                    <a:lnTo>
                      <a:pt x="26" y="0"/>
                    </a:lnTo>
                    <a:cubicBezTo>
                      <a:pt x="40" y="0"/>
                      <a:pt x="51" y="12"/>
                      <a:pt x="51" y="26"/>
                    </a:cubicBezTo>
                    <a:lnTo>
                      <a:pt x="51" y="1276"/>
                    </a:lnTo>
                    <a:lnTo>
                      <a:pt x="51" y="1276"/>
                    </a:lnTo>
                    <a:cubicBezTo>
                      <a:pt x="51" y="1291"/>
                      <a:pt x="40" y="1302"/>
                      <a:pt x="26" y="1302"/>
                    </a:cubicBezTo>
                    <a:lnTo>
                      <a:pt x="26" y="1302"/>
                    </a:lnTo>
                    <a:cubicBezTo>
                      <a:pt x="11" y="1302"/>
                      <a:pt x="0" y="1291"/>
                      <a:pt x="0" y="1276"/>
                    </a:cubicBezTo>
                    <a:lnTo>
                      <a:pt x="0" y="26"/>
                    </a:lnTo>
                    <a:lnTo>
                      <a:pt x="0" y="26"/>
                    </a:lnTo>
                    <a:cubicBezTo>
                      <a:pt x="0" y="12"/>
                      <a:pt x="11" y="0"/>
                      <a:pt x="26" y="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sp>
          <p:nvSpPr>
            <p:cNvPr id="1118" name="Google Shape;1118;p44"/>
            <p:cNvSpPr txBox="1"/>
            <p:nvPr/>
          </p:nvSpPr>
          <p:spPr>
            <a:xfrm>
              <a:off x="8148325" y="1033450"/>
              <a:ext cx="347700" cy="24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en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1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1119" name="Google Shape;1119;p44"/>
          <p:cNvGrpSpPr/>
          <p:nvPr/>
        </p:nvGrpSpPr>
        <p:grpSpPr>
          <a:xfrm>
            <a:off x="5764776" y="2371800"/>
            <a:ext cx="575089" cy="607658"/>
            <a:chOff x="5751136" y="2411779"/>
            <a:chExt cx="575089" cy="607658"/>
          </a:xfrm>
        </p:grpSpPr>
        <p:grpSp>
          <p:nvGrpSpPr>
            <p:cNvPr id="1120" name="Google Shape;1120;p44"/>
            <p:cNvGrpSpPr/>
            <p:nvPr/>
          </p:nvGrpSpPr>
          <p:grpSpPr>
            <a:xfrm flipH="1">
              <a:off x="5751136" y="2411779"/>
              <a:ext cx="527459" cy="607658"/>
              <a:chOff x="6342961" y="2389454"/>
              <a:chExt cx="527459" cy="607658"/>
            </a:xfrm>
          </p:grpSpPr>
          <p:sp>
            <p:nvSpPr>
              <p:cNvPr id="1121" name="Google Shape;1121;p44"/>
              <p:cNvSpPr/>
              <p:nvPr/>
            </p:nvSpPr>
            <p:spPr>
              <a:xfrm>
                <a:off x="6342961" y="2401813"/>
                <a:ext cx="527459" cy="350174"/>
              </a:xfrm>
              <a:custGeom>
                <a:avLst/>
                <a:gdLst/>
                <a:ahLst/>
                <a:cxnLst/>
                <a:rect l="l" t="t" r="r" b="b"/>
                <a:pathLst>
                  <a:path w="1131" h="748" extrusionOk="0">
                    <a:moveTo>
                      <a:pt x="0" y="0"/>
                    </a:moveTo>
                    <a:lnTo>
                      <a:pt x="0" y="747"/>
                    </a:lnTo>
                    <a:lnTo>
                      <a:pt x="1130" y="373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122" name="Google Shape;1122;p44"/>
              <p:cNvSpPr/>
              <p:nvPr/>
            </p:nvSpPr>
            <p:spPr>
              <a:xfrm>
                <a:off x="6342961" y="2389454"/>
                <a:ext cx="24725" cy="607658"/>
              </a:xfrm>
              <a:custGeom>
                <a:avLst/>
                <a:gdLst/>
                <a:ahLst/>
                <a:cxnLst/>
                <a:rect l="l" t="t" r="r" b="b"/>
                <a:pathLst>
                  <a:path w="52" h="1301" extrusionOk="0">
                    <a:moveTo>
                      <a:pt x="26" y="0"/>
                    </a:moveTo>
                    <a:lnTo>
                      <a:pt x="26" y="0"/>
                    </a:lnTo>
                    <a:lnTo>
                      <a:pt x="26" y="0"/>
                    </a:lnTo>
                    <a:cubicBezTo>
                      <a:pt x="40" y="0"/>
                      <a:pt x="51" y="12"/>
                      <a:pt x="51" y="26"/>
                    </a:cubicBezTo>
                    <a:lnTo>
                      <a:pt x="51" y="1276"/>
                    </a:lnTo>
                    <a:lnTo>
                      <a:pt x="51" y="1276"/>
                    </a:lnTo>
                    <a:cubicBezTo>
                      <a:pt x="51" y="1290"/>
                      <a:pt x="40" y="1300"/>
                      <a:pt x="26" y="1300"/>
                    </a:cubicBezTo>
                    <a:lnTo>
                      <a:pt x="26" y="1300"/>
                    </a:lnTo>
                    <a:cubicBezTo>
                      <a:pt x="12" y="1300"/>
                      <a:pt x="0" y="1290"/>
                      <a:pt x="0" y="1276"/>
                    </a:cubicBezTo>
                    <a:lnTo>
                      <a:pt x="0" y="26"/>
                    </a:lnTo>
                    <a:lnTo>
                      <a:pt x="0" y="26"/>
                    </a:lnTo>
                    <a:cubicBezTo>
                      <a:pt x="0" y="12"/>
                      <a:pt x="12" y="0"/>
                      <a:pt x="26" y="0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sp>
          <p:nvSpPr>
            <p:cNvPr id="1123" name="Google Shape;1123;p44"/>
            <p:cNvSpPr txBox="1"/>
            <p:nvPr/>
          </p:nvSpPr>
          <p:spPr>
            <a:xfrm>
              <a:off x="5978525" y="2474150"/>
              <a:ext cx="347700" cy="24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en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1124" name="Google Shape;1124;p44"/>
          <p:cNvGrpSpPr/>
          <p:nvPr/>
        </p:nvGrpSpPr>
        <p:grpSpPr>
          <a:xfrm>
            <a:off x="6913242" y="3852458"/>
            <a:ext cx="575083" cy="607654"/>
            <a:chOff x="6896192" y="3852458"/>
            <a:chExt cx="575083" cy="607654"/>
          </a:xfrm>
        </p:grpSpPr>
        <p:grpSp>
          <p:nvGrpSpPr>
            <p:cNvPr id="1125" name="Google Shape;1125;p44"/>
            <p:cNvGrpSpPr/>
            <p:nvPr/>
          </p:nvGrpSpPr>
          <p:grpSpPr>
            <a:xfrm flipH="1">
              <a:off x="6896192" y="3852458"/>
              <a:ext cx="527459" cy="607654"/>
              <a:chOff x="7202141" y="3425558"/>
              <a:chExt cx="527459" cy="607654"/>
            </a:xfrm>
          </p:grpSpPr>
          <p:sp>
            <p:nvSpPr>
              <p:cNvPr id="1126" name="Google Shape;1126;p44"/>
              <p:cNvSpPr/>
              <p:nvPr/>
            </p:nvSpPr>
            <p:spPr>
              <a:xfrm>
                <a:off x="7202141" y="3437919"/>
                <a:ext cx="527459" cy="350174"/>
              </a:xfrm>
              <a:custGeom>
                <a:avLst/>
                <a:gdLst/>
                <a:ahLst/>
                <a:cxnLst/>
                <a:rect l="l" t="t" r="r" b="b"/>
                <a:pathLst>
                  <a:path w="1131" h="748" extrusionOk="0">
                    <a:moveTo>
                      <a:pt x="0" y="0"/>
                    </a:moveTo>
                    <a:lnTo>
                      <a:pt x="0" y="747"/>
                    </a:lnTo>
                    <a:lnTo>
                      <a:pt x="1130" y="374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127" name="Google Shape;1127;p44"/>
              <p:cNvSpPr/>
              <p:nvPr/>
            </p:nvSpPr>
            <p:spPr>
              <a:xfrm>
                <a:off x="7202141" y="3425558"/>
                <a:ext cx="24725" cy="607654"/>
              </a:xfrm>
              <a:custGeom>
                <a:avLst/>
                <a:gdLst/>
                <a:ahLst/>
                <a:cxnLst/>
                <a:rect l="l" t="t" r="r" b="b"/>
                <a:pathLst>
                  <a:path w="52" h="1303" extrusionOk="0">
                    <a:moveTo>
                      <a:pt x="26" y="0"/>
                    </a:moveTo>
                    <a:lnTo>
                      <a:pt x="26" y="0"/>
                    </a:lnTo>
                    <a:lnTo>
                      <a:pt x="26" y="0"/>
                    </a:lnTo>
                    <a:cubicBezTo>
                      <a:pt x="39" y="0"/>
                      <a:pt x="51" y="11"/>
                      <a:pt x="51" y="25"/>
                    </a:cubicBezTo>
                    <a:lnTo>
                      <a:pt x="51" y="1276"/>
                    </a:lnTo>
                    <a:lnTo>
                      <a:pt x="51" y="1276"/>
                    </a:lnTo>
                    <a:cubicBezTo>
                      <a:pt x="51" y="1290"/>
                      <a:pt x="39" y="1302"/>
                      <a:pt x="26" y="1302"/>
                    </a:cubicBezTo>
                    <a:lnTo>
                      <a:pt x="26" y="1302"/>
                    </a:lnTo>
                    <a:cubicBezTo>
                      <a:pt x="12" y="1302"/>
                      <a:pt x="0" y="1290"/>
                      <a:pt x="0" y="1276"/>
                    </a:cubicBezTo>
                    <a:lnTo>
                      <a:pt x="0" y="25"/>
                    </a:lnTo>
                    <a:lnTo>
                      <a:pt x="0" y="25"/>
                    </a:lnTo>
                    <a:cubicBezTo>
                      <a:pt x="0" y="11"/>
                      <a:pt x="12" y="0"/>
                      <a:pt x="26" y="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sp>
          <p:nvSpPr>
            <p:cNvPr id="1128" name="Google Shape;1128;p44"/>
            <p:cNvSpPr txBox="1"/>
            <p:nvPr/>
          </p:nvSpPr>
          <p:spPr>
            <a:xfrm>
              <a:off x="7123575" y="3917200"/>
              <a:ext cx="347700" cy="24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en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3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561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Google Shape;747;p33"/>
          <p:cNvSpPr txBox="1">
            <a:spLocks noGrp="1"/>
          </p:cNvSpPr>
          <p:nvPr>
            <p:ph type="title"/>
          </p:nvPr>
        </p:nvSpPr>
        <p:spPr>
          <a:xfrm>
            <a:off x="457200" y="4324350"/>
            <a:ext cx="8229600" cy="32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Дијаграм: Утицај потреба на понуду и тражњу</a:t>
            </a:r>
            <a:endParaRPr/>
          </a:p>
        </p:txBody>
      </p:sp>
      <p:sp>
        <p:nvSpPr>
          <p:cNvPr id="748" name="Google Shape;748;p33"/>
          <p:cNvSpPr/>
          <p:nvPr/>
        </p:nvSpPr>
        <p:spPr>
          <a:xfrm>
            <a:off x="6463406" y="1401011"/>
            <a:ext cx="2223394" cy="2630492"/>
          </a:xfrm>
          <a:custGeom>
            <a:avLst/>
            <a:gdLst/>
            <a:ahLst/>
            <a:cxnLst/>
            <a:rect l="l" t="t" r="r" b="b"/>
            <a:pathLst>
              <a:path w="3558" h="4210" extrusionOk="0">
                <a:moveTo>
                  <a:pt x="625" y="90"/>
                </a:moveTo>
                <a:lnTo>
                  <a:pt x="1275" y="645"/>
                </a:lnTo>
                <a:lnTo>
                  <a:pt x="1275" y="645"/>
                </a:lnTo>
                <a:cubicBezTo>
                  <a:pt x="1299" y="666"/>
                  <a:pt x="1299" y="702"/>
                  <a:pt x="1276" y="723"/>
                </a:cubicBezTo>
                <a:lnTo>
                  <a:pt x="622" y="1297"/>
                </a:lnTo>
                <a:lnTo>
                  <a:pt x="622" y="1297"/>
                </a:lnTo>
                <a:cubicBezTo>
                  <a:pt x="586" y="1328"/>
                  <a:pt x="608" y="1386"/>
                  <a:pt x="655" y="1386"/>
                </a:cubicBezTo>
                <a:lnTo>
                  <a:pt x="1499" y="1386"/>
                </a:lnTo>
                <a:lnTo>
                  <a:pt x="1499" y="1386"/>
                </a:lnTo>
                <a:cubicBezTo>
                  <a:pt x="1673" y="1397"/>
                  <a:pt x="1837" y="1471"/>
                  <a:pt x="1961" y="1595"/>
                </a:cubicBezTo>
                <a:lnTo>
                  <a:pt x="1961" y="1595"/>
                </a:lnTo>
                <a:cubicBezTo>
                  <a:pt x="2097" y="1730"/>
                  <a:pt x="2173" y="1914"/>
                  <a:pt x="2173" y="2105"/>
                </a:cubicBezTo>
                <a:lnTo>
                  <a:pt x="2173" y="2105"/>
                </a:lnTo>
                <a:cubicBezTo>
                  <a:pt x="2173" y="2295"/>
                  <a:pt x="2097" y="2479"/>
                  <a:pt x="1961" y="2614"/>
                </a:cubicBezTo>
                <a:lnTo>
                  <a:pt x="1961" y="2614"/>
                </a:lnTo>
                <a:cubicBezTo>
                  <a:pt x="1830" y="2745"/>
                  <a:pt x="1653" y="2821"/>
                  <a:pt x="1468" y="2824"/>
                </a:cubicBezTo>
                <a:lnTo>
                  <a:pt x="1468" y="2823"/>
                </a:lnTo>
                <a:lnTo>
                  <a:pt x="792" y="2823"/>
                </a:lnTo>
                <a:lnTo>
                  <a:pt x="792" y="2823"/>
                </a:lnTo>
                <a:cubicBezTo>
                  <a:pt x="779" y="2823"/>
                  <a:pt x="767" y="2828"/>
                  <a:pt x="758" y="2835"/>
                </a:cubicBezTo>
                <a:lnTo>
                  <a:pt x="24" y="3468"/>
                </a:lnTo>
                <a:lnTo>
                  <a:pt x="24" y="3468"/>
                </a:lnTo>
                <a:cubicBezTo>
                  <a:pt x="0" y="3488"/>
                  <a:pt x="0" y="3524"/>
                  <a:pt x="24" y="3545"/>
                </a:cubicBezTo>
                <a:lnTo>
                  <a:pt x="758" y="4196"/>
                </a:lnTo>
                <a:lnTo>
                  <a:pt x="758" y="4196"/>
                </a:lnTo>
                <a:cubicBezTo>
                  <a:pt x="767" y="4204"/>
                  <a:pt x="779" y="4209"/>
                  <a:pt x="792" y="4209"/>
                </a:cubicBezTo>
                <a:lnTo>
                  <a:pt x="1468" y="4209"/>
                </a:lnTo>
                <a:lnTo>
                  <a:pt x="1468" y="4209"/>
                </a:lnTo>
                <a:lnTo>
                  <a:pt x="1468" y="4209"/>
                </a:lnTo>
                <a:cubicBezTo>
                  <a:pt x="2021" y="4205"/>
                  <a:pt x="2550" y="3983"/>
                  <a:pt x="2941" y="3592"/>
                </a:cubicBezTo>
                <a:lnTo>
                  <a:pt x="2941" y="3592"/>
                </a:lnTo>
                <a:cubicBezTo>
                  <a:pt x="3336" y="3197"/>
                  <a:pt x="3557" y="2663"/>
                  <a:pt x="3557" y="2105"/>
                </a:cubicBezTo>
                <a:lnTo>
                  <a:pt x="3557" y="2105"/>
                </a:lnTo>
                <a:cubicBezTo>
                  <a:pt x="3557" y="1546"/>
                  <a:pt x="3336" y="1011"/>
                  <a:pt x="2941" y="616"/>
                </a:cubicBezTo>
                <a:lnTo>
                  <a:pt x="2941" y="616"/>
                </a:lnTo>
                <a:cubicBezTo>
                  <a:pt x="2560" y="236"/>
                  <a:pt x="2049" y="16"/>
                  <a:pt x="1513" y="1"/>
                </a:cubicBezTo>
                <a:lnTo>
                  <a:pt x="1512" y="0"/>
                </a:lnTo>
                <a:lnTo>
                  <a:pt x="658" y="0"/>
                </a:lnTo>
                <a:lnTo>
                  <a:pt x="658" y="0"/>
                </a:lnTo>
                <a:cubicBezTo>
                  <a:pt x="611" y="0"/>
                  <a:pt x="589" y="59"/>
                  <a:pt x="625" y="90"/>
                </a:cubicBezTo>
              </a:path>
            </a:pathLst>
          </a:custGeom>
          <a:solidFill>
            <a:srgbClr val="D9D9D9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7F7F7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49" name="Google Shape;749;p33"/>
          <p:cNvSpPr/>
          <p:nvPr/>
        </p:nvSpPr>
        <p:spPr>
          <a:xfrm>
            <a:off x="3457549" y="3163848"/>
            <a:ext cx="3256574" cy="867648"/>
          </a:xfrm>
          <a:custGeom>
            <a:avLst/>
            <a:gdLst/>
            <a:ahLst/>
            <a:cxnLst/>
            <a:rect l="l" t="t" r="r" b="b"/>
            <a:pathLst>
              <a:path w="5213" h="1387" extrusionOk="0">
                <a:moveTo>
                  <a:pt x="4523" y="644"/>
                </a:moveTo>
                <a:lnTo>
                  <a:pt x="5173" y="90"/>
                </a:lnTo>
                <a:lnTo>
                  <a:pt x="5173" y="90"/>
                </a:lnTo>
                <a:cubicBezTo>
                  <a:pt x="5209" y="59"/>
                  <a:pt x="5187" y="0"/>
                  <a:pt x="5140" y="0"/>
                </a:cubicBezTo>
                <a:lnTo>
                  <a:pt x="809" y="0"/>
                </a:lnTo>
                <a:lnTo>
                  <a:pt x="809" y="0"/>
                </a:lnTo>
                <a:cubicBezTo>
                  <a:pt x="798" y="0"/>
                  <a:pt x="786" y="5"/>
                  <a:pt x="777" y="12"/>
                </a:cubicBezTo>
                <a:lnTo>
                  <a:pt x="24" y="644"/>
                </a:lnTo>
                <a:lnTo>
                  <a:pt x="24" y="644"/>
                </a:lnTo>
                <a:cubicBezTo>
                  <a:pt x="0" y="665"/>
                  <a:pt x="0" y="701"/>
                  <a:pt x="24" y="722"/>
                </a:cubicBezTo>
                <a:lnTo>
                  <a:pt x="777" y="1373"/>
                </a:lnTo>
                <a:lnTo>
                  <a:pt x="777" y="1373"/>
                </a:lnTo>
                <a:cubicBezTo>
                  <a:pt x="786" y="1381"/>
                  <a:pt x="798" y="1386"/>
                  <a:pt x="809" y="1386"/>
                </a:cubicBezTo>
                <a:lnTo>
                  <a:pt x="5143" y="1386"/>
                </a:lnTo>
                <a:lnTo>
                  <a:pt x="5143" y="1386"/>
                </a:lnTo>
                <a:cubicBezTo>
                  <a:pt x="5190" y="1386"/>
                  <a:pt x="5212" y="1327"/>
                  <a:pt x="5176" y="1296"/>
                </a:cubicBezTo>
                <a:lnTo>
                  <a:pt x="4522" y="722"/>
                </a:lnTo>
                <a:lnTo>
                  <a:pt x="4522" y="722"/>
                </a:lnTo>
                <a:cubicBezTo>
                  <a:pt x="4499" y="701"/>
                  <a:pt x="4499" y="665"/>
                  <a:pt x="4523" y="644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7F7F7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50" name="Google Shape;750;p33"/>
          <p:cNvSpPr/>
          <p:nvPr/>
        </p:nvSpPr>
        <p:spPr>
          <a:xfrm>
            <a:off x="770467" y="1365537"/>
            <a:ext cx="3256574" cy="867648"/>
          </a:xfrm>
          <a:custGeom>
            <a:avLst/>
            <a:gdLst/>
            <a:ahLst/>
            <a:cxnLst/>
            <a:rect l="l" t="t" r="r" b="b"/>
            <a:pathLst>
              <a:path w="5213" h="1387" extrusionOk="0">
                <a:moveTo>
                  <a:pt x="689" y="645"/>
                </a:moveTo>
                <a:lnTo>
                  <a:pt x="39" y="90"/>
                </a:lnTo>
                <a:lnTo>
                  <a:pt x="39" y="90"/>
                </a:lnTo>
                <a:cubicBezTo>
                  <a:pt x="3" y="59"/>
                  <a:pt x="25" y="0"/>
                  <a:pt x="72" y="0"/>
                </a:cubicBezTo>
                <a:lnTo>
                  <a:pt x="4403" y="0"/>
                </a:lnTo>
                <a:lnTo>
                  <a:pt x="4403" y="0"/>
                </a:lnTo>
                <a:cubicBezTo>
                  <a:pt x="4415" y="0"/>
                  <a:pt x="4427" y="4"/>
                  <a:pt x="4436" y="12"/>
                </a:cubicBezTo>
                <a:lnTo>
                  <a:pt x="5188" y="645"/>
                </a:lnTo>
                <a:lnTo>
                  <a:pt x="5188" y="645"/>
                </a:lnTo>
                <a:cubicBezTo>
                  <a:pt x="5212" y="665"/>
                  <a:pt x="5212" y="702"/>
                  <a:pt x="5188" y="723"/>
                </a:cubicBezTo>
                <a:lnTo>
                  <a:pt x="4436" y="1374"/>
                </a:lnTo>
                <a:lnTo>
                  <a:pt x="4436" y="1374"/>
                </a:lnTo>
                <a:cubicBezTo>
                  <a:pt x="4427" y="1382"/>
                  <a:pt x="4415" y="1386"/>
                  <a:pt x="4403" y="1386"/>
                </a:cubicBezTo>
                <a:lnTo>
                  <a:pt x="70" y="1386"/>
                </a:lnTo>
                <a:lnTo>
                  <a:pt x="70" y="1386"/>
                </a:lnTo>
                <a:cubicBezTo>
                  <a:pt x="23" y="1386"/>
                  <a:pt x="0" y="1328"/>
                  <a:pt x="36" y="1297"/>
                </a:cubicBezTo>
                <a:lnTo>
                  <a:pt x="690" y="723"/>
                </a:lnTo>
                <a:lnTo>
                  <a:pt x="690" y="723"/>
                </a:lnTo>
                <a:cubicBezTo>
                  <a:pt x="713" y="702"/>
                  <a:pt x="713" y="666"/>
                  <a:pt x="689" y="645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7F7F7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51" name="Google Shape;751;p33"/>
          <p:cNvSpPr/>
          <p:nvPr/>
        </p:nvSpPr>
        <p:spPr>
          <a:xfrm>
            <a:off x="3829492" y="1401011"/>
            <a:ext cx="3256574" cy="867648"/>
          </a:xfrm>
          <a:custGeom>
            <a:avLst/>
            <a:gdLst/>
            <a:ahLst/>
            <a:cxnLst/>
            <a:rect l="l" t="t" r="r" b="b"/>
            <a:pathLst>
              <a:path w="5213" h="1387" extrusionOk="0">
                <a:moveTo>
                  <a:pt x="688" y="645"/>
                </a:moveTo>
                <a:lnTo>
                  <a:pt x="39" y="90"/>
                </a:lnTo>
                <a:lnTo>
                  <a:pt x="39" y="90"/>
                </a:lnTo>
                <a:cubicBezTo>
                  <a:pt x="3" y="59"/>
                  <a:pt x="25" y="0"/>
                  <a:pt x="72" y="0"/>
                </a:cubicBezTo>
                <a:lnTo>
                  <a:pt x="4402" y="0"/>
                </a:lnTo>
                <a:lnTo>
                  <a:pt x="4402" y="0"/>
                </a:lnTo>
                <a:cubicBezTo>
                  <a:pt x="4414" y="0"/>
                  <a:pt x="4426" y="4"/>
                  <a:pt x="4435" y="12"/>
                </a:cubicBezTo>
                <a:lnTo>
                  <a:pt x="5188" y="645"/>
                </a:lnTo>
                <a:lnTo>
                  <a:pt x="5188" y="645"/>
                </a:lnTo>
                <a:cubicBezTo>
                  <a:pt x="5212" y="665"/>
                  <a:pt x="5212" y="702"/>
                  <a:pt x="5188" y="723"/>
                </a:cubicBezTo>
                <a:lnTo>
                  <a:pt x="4435" y="1374"/>
                </a:lnTo>
                <a:lnTo>
                  <a:pt x="4435" y="1374"/>
                </a:lnTo>
                <a:cubicBezTo>
                  <a:pt x="4426" y="1382"/>
                  <a:pt x="4414" y="1386"/>
                  <a:pt x="4402" y="1386"/>
                </a:cubicBezTo>
                <a:lnTo>
                  <a:pt x="69" y="1386"/>
                </a:lnTo>
                <a:lnTo>
                  <a:pt x="69" y="1386"/>
                </a:lnTo>
                <a:cubicBezTo>
                  <a:pt x="22" y="1386"/>
                  <a:pt x="0" y="1328"/>
                  <a:pt x="36" y="1297"/>
                </a:cubicBezTo>
                <a:lnTo>
                  <a:pt x="689" y="723"/>
                </a:lnTo>
                <a:lnTo>
                  <a:pt x="689" y="723"/>
                </a:lnTo>
                <a:cubicBezTo>
                  <a:pt x="712" y="702"/>
                  <a:pt x="712" y="666"/>
                  <a:pt x="688" y="645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7F7F7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52" name="Google Shape;752;p33"/>
          <p:cNvSpPr/>
          <p:nvPr/>
        </p:nvSpPr>
        <p:spPr>
          <a:xfrm>
            <a:off x="457200" y="3163848"/>
            <a:ext cx="3256586" cy="867648"/>
          </a:xfrm>
          <a:custGeom>
            <a:avLst/>
            <a:gdLst/>
            <a:ahLst/>
            <a:cxnLst/>
            <a:rect l="l" t="t" r="r" b="b"/>
            <a:pathLst>
              <a:path w="5214" h="1387" extrusionOk="0">
                <a:moveTo>
                  <a:pt x="4524" y="644"/>
                </a:moveTo>
                <a:lnTo>
                  <a:pt x="5174" y="90"/>
                </a:lnTo>
                <a:lnTo>
                  <a:pt x="5174" y="90"/>
                </a:lnTo>
                <a:cubicBezTo>
                  <a:pt x="5210" y="59"/>
                  <a:pt x="5188" y="0"/>
                  <a:pt x="5141" y="0"/>
                </a:cubicBezTo>
                <a:lnTo>
                  <a:pt x="810" y="0"/>
                </a:lnTo>
                <a:lnTo>
                  <a:pt x="810" y="0"/>
                </a:lnTo>
                <a:cubicBezTo>
                  <a:pt x="798" y="0"/>
                  <a:pt x="786" y="5"/>
                  <a:pt x="777" y="12"/>
                </a:cubicBezTo>
                <a:lnTo>
                  <a:pt x="24" y="644"/>
                </a:lnTo>
                <a:lnTo>
                  <a:pt x="24" y="644"/>
                </a:lnTo>
                <a:cubicBezTo>
                  <a:pt x="0" y="665"/>
                  <a:pt x="0" y="701"/>
                  <a:pt x="24" y="722"/>
                </a:cubicBezTo>
                <a:lnTo>
                  <a:pt x="777" y="1373"/>
                </a:lnTo>
                <a:lnTo>
                  <a:pt x="777" y="1373"/>
                </a:lnTo>
                <a:cubicBezTo>
                  <a:pt x="786" y="1381"/>
                  <a:pt x="798" y="1386"/>
                  <a:pt x="810" y="1386"/>
                </a:cubicBezTo>
                <a:lnTo>
                  <a:pt x="5144" y="1386"/>
                </a:lnTo>
                <a:lnTo>
                  <a:pt x="5144" y="1386"/>
                </a:lnTo>
                <a:cubicBezTo>
                  <a:pt x="5191" y="1386"/>
                  <a:pt x="5213" y="1327"/>
                  <a:pt x="5177" y="1296"/>
                </a:cubicBezTo>
                <a:lnTo>
                  <a:pt x="4524" y="722"/>
                </a:lnTo>
                <a:lnTo>
                  <a:pt x="4524" y="722"/>
                </a:lnTo>
                <a:cubicBezTo>
                  <a:pt x="4500" y="701"/>
                  <a:pt x="4500" y="665"/>
                  <a:pt x="4524" y="644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7F7F7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53" name="Google Shape;753;p33"/>
          <p:cNvSpPr/>
          <p:nvPr/>
        </p:nvSpPr>
        <p:spPr>
          <a:xfrm>
            <a:off x="7154945" y="1849982"/>
            <a:ext cx="1275625" cy="1850974"/>
          </a:xfrm>
          <a:custGeom>
            <a:avLst/>
            <a:gdLst/>
            <a:ahLst/>
            <a:cxnLst/>
            <a:rect l="l" t="t" r="r" b="b"/>
            <a:pathLst>
              <a:path w="2041" h="2964" extrusionOk="0">
                <a:moveTo>
                  <a:pt x="539" y="26"/>
                </a:moveTo>
                <a:lnTo>
                  <a:pt x="539" y="26"/>
                </a:lnTo>
                <a:cubicBezTo>
                  <a:pt x="541" y="10"/>
                  <a:pt x="555" y="0"/>
                  <a:pt x="570" y="2"/>
                </a:cubicBezTo>
                <a:lnTo>
                  <a:pt x="570" y="2"/>
                </a:lnTo>
                <a:cubicBezTo>
                  <a:pt x="1004" y="61"/>
                  <a:pt x="1393" y="258"/>
                  <a:pt x="1656" y="553"/>
                </a:cubicBezTo>
                <a:lnTo>
                  <a:pt x="1656" y="553"/>
                </a:lnTo>
                <a:cubicBezTo>
                  <a:pt x="1925" y="854"/>
                  <a:pt x="2040" y="1232"/>
                  <a:pt x="1975" y="1604"/>
                </a:cubicBezTo>
                <a:lnTo>
                  <a:pt x="1975" y="1604"/>
                </a:lnTo>
                <a:cubicBezTo>
                  <a:pt x="1911" y="1976"/>
                  <a:pt x="1673" y="2311"/>
                  <a:pt x="1313" y="2535"/>
                </a:cubicBezTo>
                <a:lnTo>
                  <a:pt x="1313" y="2535"/>
                </a:lnTo>
                <a:cubicBezTo>
                  <a:pt x="963" y="2754"/>
                  <a:pt x="525" y="2851"/>
                  <a:pt x="93" y="2806"/>
                </a:cubicBezTo>
                <a:lnTo>
                  <a:pt x="206" y="2917"/>
                </a:lnTo>
                <a:lnTo>
                  <a:pt x="206" y="2917"/>
                </a:lnTo>
                <a:cubicBezTo>
                  <a:pt x="217" y="2926"/>
                  <a:pt x="217" y="2942"/>
                  <a:pt x="207" y="2953"/>
                </a:cubicBezTo>
                <a:lnTo>
                  <a:pt x="207" y="2953"/>
                </a:lnTo>
                <a:cubicBezTo>
                  <a:pt x="197" y="2963"/>
                  <a:pt x="181" y="2963"/>
                  <a:pt x="171" y="2953"/>
                </a:cubicBezTo>
                <a:lnTo>
                  <a:pt x="11" y="2797"/>
                </a:lnTo>
                <a:lnTo>
                  <a:pt x="11" y="2797"/>
                </a:lnTo>
                <a:cubicBezTo>
                  <a:pt x="0" y="2787"/>
                  <a:pt x="0" y="2772"/>
                  <a:pt x="10" y="2761"/>
                </a:cubicBezTo>
                <a:lnTo>
                  <a:pt x="166" y="2602"/>
                </a:lnTo>
                <a:lnTo>
                  <a:pt x="166" y="2602"/>
                </a:lnTo>
                <a:cubicBezTo>
                  <a:pt x="176" y="2592"/>
                  <a:pt x="192" y="2591"/>
                  <a:pt x="202" y="2602"/>
                </a:cubicBezTo>
                <a:lnTo>
                  <a:pt x="202" y="2602"/>
                </a:lnTo>
                <a:cubicBezTo>
                  <a:pt x="212" y="2612"/>
                  <a:pt x="212" y="2627"/>
                  <a:pt x="202" y="2637"/>
                </a:cubicBezTo>
                <a:lnTo>
                  <a:pt x="94" y="2749"/>
                </a:lnTo>
                <a:lnTo>
                  <a:pt x="94" y="2749"/>
                </a:lnTo>
                <a:cubicBezTo>
                  <a:pt x="94" y="2749"/>
                  <a:pt x="94" y="2749"/>
                  <a:pt x="95" y="2749"/>
                </a:cubicBezTo>
                <a:lnTo>
                  <a:pt x="95" y="2749"/>
                </a:lnTo>
                <a:cubicBezTo>
                  <a:pt x="512" y="2794"/>
                  <a:pt x="935" y="2701"/>
                  <a:pt x="1273" y="2490"/>
                </a:cubicBezTo>
                <a:lnTo>
                  <a:pt x="1273" y="2490"/>
                </a:lnTo>
                <a:cubicBezTo>
                  <a:pt x="1618" y="2275"/>
                  <a:pt x="1846" y="1953"/>
                  <a:pt x="1908" y="1596"/>
                </a:cubicBezTo>
                <a:lnTo>
                  <a:pt x="1908" y="1596"/>
                </a:lnTo>
                <a:cubicBezTo>
                  <a:pt x="1970" y="1239"/>
                  <a:pt x="1860" y="876"/>
                  <a:pt x="1602" y="587"/>
                </a:cubicBezTo>
                <a:lnTo>
                  <a:pt x="1602" y="587"/>
                </a:lnTo>
                <a:cubicBezTo>
                  <a:pt x="1350" y="304"/>
                  <a:pt x="978" y="115"/>
                  <a:pt x="563" y="59"/>
                </a:cubicBezTo>
                <a:lnTo>
                  <a:pt x="563" y="59"/>
                </a:lnTo>
                <a:cubicBezTo>
                  <a:pt x="547" y="57"/>
                  <a:pt x="536" y="41"/>
                  <a:pt x="539" y="26"/>
                </a:cubicBez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7F7F7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54" name="Google Shape;754;p33"/>
          <p:cNvSpPr txBox="1"/>
          <p:nvPr/>
        </p:nvSpPr>
        <p:spPr>
          <a:xfrm>
            <a:off x="1373125" y="1365537"/>
            <a:ext cx="2291700" cy="8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-Cyrl-RS" sz="2400" smtClean="0">
                <a:solidFill>
                  <a:schemeClr val="lt1"/>
                </a:solidFill>
                <a:latin typeface="Fira Sans Extra Condensed"/>
                <a:ea typeface="Roboto"/>
                <a:cs typeface="Roboto"/>
                <a:sym typeface="Roboto"/>
              </a:rPr>
              <a:t>Потребе</a:t>
            </a:r>
            <a:endParaRPr sz="2400">
              <a:solidFill>
                <a:schemeClr val="lt1"/>
              </a:solidFill>
              <a:latin typeface="Fira Sans Extra Condensed"/>
              <a:ea typeface="Roboto"/>
              <a:cs typeface="Roboto"/>
              <a:sym typeface="Roboto"/>
            </a:endParaRPr>
          </a:p>
        </p:txBody>
      </p:sp>
      <p:sp>
        <p:nvSpPr>
          <p:cNvPr id="755" name="Google Shape;755;p33"/>
          <p:cNvSpPr txBox="1"/>
          <p:nvPr/>
        </p:nvSpPr>
        <p:spPr>
          <a:xfrm>
            <a:off x="4340865" y="1457037"/>
            <a:ext cx="2291700" cy="8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sr-Cyrl-RS" sz="2400" smtClean="0">
                <a:solidFill>
                  <a:schemeClr val="lt1"/>
                </a:solidFill>
                <a:latin typeface="Fira Sans Extra Condensed"/>
                <a:ea typeface="Roboto"/>
                <a:cs typeface="Roboto"/>
                <a:sym typeface="Roboto"/>
              </a:rPr>
              <a:t>Тражња</a:t>
            </a:r>
            <a:endParaRPr sz="2400">
              <a:solidFill>
                <a:schemeClr val="lt1"/>
              </a:solidFill>
              <a:latin typeface="Fira Sans Extra Condensed"/>
              <a:ea typeface="Roboto"/>
              <a:cs typeface="Roboto"/>
              <a:sym typeface="Roboto"/>
            </a:endParaRPr>
          </a:p>
        </p:txBody>
      </p:sp>
      <p:sp>
        <p:nvSpPr>
          <p:cNvPr id="756" name="Google Shape;756;p33"/>
          <p:cNvSpPr txBox="1"/>
          <p:nvPr/>
        </p:nvSpPr>
        <p:spPr>
          <a:xfrm>
            <a:off x="906400" y="3164025"/>
            <a:ext cx="2291700" cy="8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sr-Cyrl-RS" sz="2400" smtClean="0">
                <a:solidFill>
                  <a:schemeClr val="lt1"/>
                </a:solidFill>
                <a:latin typeface="Fira Sans Extra Condensed"/>
                <a:ea typeface="Roboto"/>
                <a:cs typeface="Roboto"/>
                <a:sym typeface="Roboto"/>
              </a:rPr>
              <a:t>Тржиште</a:t>
            </a:r>
            <a:endParaRPr sz="2400">
              <a:solidFill>
                <a:schemeClr val="lt1"/>
              </a:solidFill>
              <a:latin typeface="Fira Sans Extra Condensed"/>
              <a:ea typeface="Roboto"/>
              <a:cs typeface="Roboto"/>
              <a:sym typeface="Roboto"/>
            </a:endParaRPr>
          </a:p>
        </p:txBody>
      </p:sp>
      <p:sp>
        <p:nvSpPr>
          <p:cNvPr id="757" name="Google Shape;757;p33"/>
          <p:cNvSpPr txBox="1"/>
          <p:nvPr/>
        </p:nvSpPr>
        <p:spPr>
          <a:xfrm>
            <a:off x="3902362" y="3164025"/>
            <a:ext cx="2291700" cy="8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sr-Cyrl-RS" sz="2400" smtClean="0">
                <a:solidFill>
                  <a:schemeClr val="lt1"/>
                </a:solidFill>
                <a:latin typeface="Fira Sans Extra Condensed"/>
                <a:ea typeface="Roboto"/>
                <a:cs typeface="Roboto"/>
                <a:sym typeface="Roboto"/>
              </a:rPr>
              <a:t>Понуда</a:t>
            </a:r>
            <a:endParaRPr sz="2400">
              <a:solidFill>
                <a:schemeClr val="lt1"/>
              </a:solidFill>
              <a:latin typeface="Fira Sans Extra Condensed"/>
              <a:ea typeface="Roboto"/>
              <a:cs typeface="Roboto"/>
              <a:sym typeface="Roboto"/>
            </a:endParaRPr>
          </a:p>
        </p:txBody>
      </p:sp>
      <p:sp>
        <p:nvSpPr>
          <p:cNvPr id="762" name="Google Shape;762;p33"/>
          <p:cNvSpPr txBox="1"/>
          <p:nvPr/>
        </p:nvSpPr>
        <p:spPr>
          <a:xfrm>
            <a:off x="1787682" y="1125650"/>
            <a:ext cx="1339500" cy="2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accent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763" name="Google Shape;763;p33"/>
          <p:cNvSpPr txBox="1"/>
          <p:nvPr/>
        </p:nvSpPr>
        <p:spPr>
          <a:xfrm>
            <a:off x="4788029" y="1125650"/>
            <a:ext cx="1339500" cy="2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accent2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cxnSp>
        <p:nvCxnSpPr>
          <p:cNvPr id="3" name="Elbow Connector 2"/>
          <p:cNvCxnSpPr/>
          <p:nvPr/>
        </p:nvCxnSpPr>
        <p:spPr>
          <a:xfrm rot="5400000">
            <a:off x="-171474" y="2387893"/>
            <a:ext cx="1940325" cy="685801"/>
          </a:xfrm>
          <a:prstGeom prst="bentConnector3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44"/>
          <p:cNvSpPr txBox="1">
            <a:spLocks noGrp="1"/>
          </p:cNvSpPr>
          <p:nvPr>
            <p:ph type="title"/>
          </p:nvPr>
        </p:nvSpPr>
        <p:spPr>
          <a:xfrm>
            <a:off x="455951" y="209550"/>
            <a:ext cx="8229600" cy="32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Учили смо о:</a:t>
            </a:r>
            <a:endParaRPr/>
          </a:p>
        </p:txBody>
      </p:sp>
      <p:sp>
        <p:nvSpPr>
          <p:cNvPr id="1103" name="Google Shape;1103;p44"/>
          <p:cNvSpPr/>
          <p:nvPr/>
        </p:nvSpPr>
        <p:spPr>
          <a:xfrm>
            <a:off x="6205700" y="-2025"/>
            <a:ext cx="2479851" cy="5147577"/>
          </a:xfrm>
          <a:custGeom>
            <a:avLst/>
            <a:gdLst/>
            <a:ahLst/>
            <a:cxnLst/>
            <a:rect l="l" t="t" r="r" b="b"/>
            <a:pathLst>
              <a:path w="4216" h="11022" extrusionOk="0">
                <a:moveTo>
                  <a:pt x="2492" y="11021"/>
                </a:moveTo>
                <a:lnTo>
                  <a:pt x="1982" y="11021"/>
                </a:lnTo>
                <a:lnTo>
                  <a:pt x="1982" y="8848"/>
                </a:lnTo>
                <a:lnTo>
                  <a:pt x="1982" y="8848"/>
                </a:lnTo>
                <a:cubicBezTo>
                  <a:pt x="1982" y="8790"/>
                  <a:pt x="1935" y="8742"/>
                  <a:pt x="1877" y="8742"/>
                </a:cubicBezTo>
                <a:lnTo>
                  <a:pt x="614" y="8742"/>
                </a:lnTo>
                <a:lnTo>
                  <a:pt x="614" y="8742"/>
                </a:lnTo>
                <a:cubicBezTo>
                  <a:pt x="275" y="8742"/>
                  <a:pt x="0" y="8467"/>
                  <a:pt x="0" y="8128"/>
                </a:cubicBezTo>
                <a:lnTo>
                  <a:pt x="0" y="6600"/>
                </a:lnTo>
                <a:lnTo>
                  <a:pt x="0" y="6600"/>
                </a:lnTo>
                <a:cubicBezTo>
                  <a:pt x="0" y="6261"/>
                  <a:pt x="275" y="5986"/>
                  <a:pt x="614" y="5986"/>
                </a:cubicBezTo>
                <a:lnTo>
                  <a:pt x="1872" y="5986"/>
                </a:lnTo>
                <a:lnTo>
                  <a:pt x="1872" y="5986"/>
                </a:lnTo>
                <a:cubicBezTo>
                  <a:pt x="1930" y="5986"/>
                  <a:pt x="1977" y="5938"/>
                  <a:pt x="1977" y="5881"/>
                </a:cubicBezTo>
                <a:lnTo>
                  <a:pt x="1977" y="4577"/>
                </a:lnTo>
                <a:lnTo>
                  <a:pt x="1977" y="4577"/>
                </a:lnTo>
                <a:cubicBezTo>
                  <a:pt x="1977" y="4239"/>
                  <a:pt x="2252" y="3963"/>
                  <a:pt x="2591" y="3963"/>
                </a:cubicBezTo>
                <a:lnTo>
                  <a:pt x="3600" y="3963"/>
                </a:lnTo>
                <a:lnTo>
                  <a:pt x="3600" y="3963"/>
                </a:lnTo>
                <a:cubicBezTo>
                  <a:pt x="3658" y="3963"/>
                  <a:pt x="3704" y="3916"/>
                  <a:pt x="3704" y="3858"/>
                </a:cubicBezTo>
                <a:lnTo>
                  <a:pt x="3704" y="2191"/>
                </a:lnTo>
                <a:lnTo>
                  <a:pt x="3704" y="2191"/>
                </a:lnTo>
                <a:cubicBezTo>
                  <a:pt x="3704" y="2133"/>
                  <a:pt x="3658" y="2087"/>
                  <a:pt x="3600" y="2087"/>
                </a:cubicBezTo>
                <a:lnTo>
                  <a:pt x="2591" y="2087"/>
                </a:lnTo>
                <a:lnTo>
                  <a:pt x="2591" y="2087"/>
                </a:lnTo>
                <a:cubicBezTo>
                  <a:pt x="2252" y="2087"/>
                  <a:pt x="1977" y="1811"/>
                  <a:pt x="1977" y="1472"/>
                </a:cubicBezTo>
                <a:lnTo>
                  <a:pt x="1977" y="0"/>
                </a:lnTo>
                <a:lnTo>
                  <a:pt x="2487" y="0"/>
                </a:lnTo>
                <a:lnTo>
                  <a:pt x="2487" y="1472"/>
                </a:lnTo>
                <a:lnTo>
                  <a:pt x="2487" y="1472"/>
                </a:lnTo>
                <a:cubicBezTo>
                  <a:pt x="2487" y="1530"/>
                  <a:pt x="2533" y="1577"/>
                  <a:pt x="2591" y="1577"/>
                </a:cubicBezTo>
                <a:lnTo>
                  <a:pt x="3600" y="1577"/>
                </a:lnTo>
                <a:lnTo>
                  <a:pt x="3600" y="1577"/>
                </a:lnTo>
                <a:cubicBezTo>
                  <a:pt x="3939" y="1577"/>
                  <a:pt x="4215" y="1852"/>
                  <a:pt x="4215" y="2191"/>
                </a:cubicBezTo>
                <a:lnTo>
                  <a:pt x="4215" y="3858"/>
                </a:lnTo>
                <a:lnTo>
                  <a:pt x="4215" y="3858"/>
                </a:lnTo>
                <a:cubicBezTo>
                  <a:pt x="4215" y="4197"/>
                  <a:pt x="3939" y="4473"/>
                  <a:pt x="3600" y="4473"/>
                </a:cubicBezTo>
                <a:lnTo>
                  <a:pt x="2591" y="4473"/>
                </a:lnTo>
                <a:lnTo>
                  <a:pt x="2591" y="4473"/>
                </a:lnTo>
                <a:cubicBezTo>
                  <a:pt x="2533" y="4473"/>
                  <a:pt x="2487" y="4520"/>
                  <a:pt x="2487" y="4577"/>
                </a:cubicBezTo>
                <a:lnTo>
                  <a:pt x="2487" y="5881"/>
                </a:lnTo>
                <a:lnTo>
                  <a:pt x="2487" y="5881"/>
                </a:lnTo>
                <a:cubicBezTo>
                  <a:pt x="2487" y="6220"/>
                  <a:pt x="2211" y="6495"/>
                  <a:pt x="1872" y="6495"/>
                </a:cubicBezTo>
                <a:lnTo>
                  <a:pt x="614" y="6495"/>
                </a:lnTo>
                <a:lnTo>
                  <a:pt x="614" y="6495"/>
                </a:lnTo>
                <a:cubicBezTo>
                  <a:pt x="556" y="6495"/>
                  <a:pt x="509" y="6542"/>
                  <a:pt x="509" y="6600"/>
                </a:cubicBezTo>
                <a:lnTo>
                  <a:pt x="509" y="8128"/>
                </a:lnTo>
                <a:lnTo>
                  <a:pt x="509" y="8128"/>
                </a:lnTo>
                <a:cubicBezTo>
                  <a:pt x="509" y="8186"/>
                  <a:pt x="556" y="8233"/>
                  <a:pt x="614" y="8233"/>
                </a:cubicBezTo>
                <a:lnTo>
                  <a:pt x="1877" y="8233"/>
                </a:lnTo>
                <a:lnTo>
                  <a:pt x="1877" y="8233"/>
                </a:lnTo>
                <a:cubicBezTo>
                  <a:pt x="2216" y="8233"/>
                  <a:pt x="2492" y="8509"/>
                  <a:pt x="2492" y="8848"/>
                </a:cubicBezTo>
                <a:lnTo>
                  <a:pt x="2492" y="11021"/>
                </a:lnTo>
              </a:path>
            </a:pathLst>
          </a:custGeom>
          <a:solidFill>
            <a:srgbClr val="DFDFDF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endParaRPr sz="2400">
              <a:solidFill>
                <a:srgbClr val="7F7F7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04" name="Google Shape;1104;p44"/>
          <p:cNvSpPr/>
          <p:nvPr/>
        </p:nvSpPr>
        <p:spPr>
          <a:xfrm>
            <a:off x="6340590" y="-2022"/>
            <a:ext cx="2205427" cy="5145661"/>
          </a:xfrm>
          <a:custGeom>
            <a:avLst/>
            <a:gdLst/>
            <a:ahLst/>
            <a:cxnLst/>
            <a:rect l="l" t="t" r="r" b="b"/>
            <a:pathLst>
              <a:path w="2579447" h="7567148" extrusionOk="0">
                <a:moveTo>
                  <a:pt x="1362753" y="7513311"/>
                </a:moveTo>
                <a:lnTo>
                  <a:pt x="1398380" y="7513311"/>
                </a:lnTo>
                <a:lnTo>
                  <a:pt x="1398380" y="7567148"/>
                </a:lnTo>
                <a:lnTo>
                  <a:pt x="1362753" y="7567148"/>
                </a:lnTo>
                <a:close/>
                <a:moveTo>
                  <a:pt x="1362753" y="7092372"/>
                </a:moveTo>
                <a:lnTo>
                  <a:pt x="1398380" y="7092372"/>
                </a:lnTo>
                <a:lnTo>
                  <a:pt x="1398380" y="7303666"/>
                </a:lnTo>
                <a:lnTo>
                  <a:pt x="1362753" y="7303666"/>
                </a:lnTo>
                <a:close/>
                <a:moveTo>
                  <a:pt x="1362753" y="6674461"/>
                </a:moveTo>
                <a:lnTo>
                  <a:pt x="1398380" y="6674461"/>
                </a:lnTo>
                <a:lnTo>
                  <a:pt x="1398380" y="6885755"/>
                </a:lnTo>
                <a:lnTo>
                  <a:pt x="1362753" y="6885755"/>
                </a:lnTo>
                <a:close/>
                <a:moveTo>
                  <a:pt x="1362753" y="6253521"/>
                </a:moveTo>
                <a:lnTo>
                  <a:pt x="1398380" y="6253521"/>
                </a:lnTo>
                <a:lnTo>
                  <a:pt x="1398380" y="6464815"/>
                </a:lnTo>
                <a:lnTo>
                  <a:pt x="1362753" y="6464815"/>
                </a:lnTo>
                <a:close/>
                <a:moveTo>
                  <a:pt x="1279160" y="5856807"/>
                </a:moveTo>
                <a:cubicBezTo>
                  <a:pt x="1342801" y="5899510"/>
                  <a:pt x="1385689" y="5967008"/>
                  <a:pt x="1395373" y="6042771"/>
                </a:cubicBezTo>
                <a:lnTo>
                  <a:pt x="1360094" y="6046903"/>
                </a:lnTo>
                <a:cubicBezTo>
                  <a:pt x="1351793" y="5981472"/>
                  <a:pt x="1315131" y="5922928"/>
                  <a:pt x="1259791" y="5885735"/>
                </a:cubicBezTo>
                <a:close/>
                <a:moveTo>
                  <a:pt x="857021" y="5811381"/>
                </a:moveTo>
                <a:lnTo>
                  <a:pt x="1068315" y="5811381"/>
                </a:lnTo>
                <a:lnTo>
                  <a:pt x="1068315" y="5847022"/>
                </a:lnTo>
                <a:lnTo>
                  <a:pt x="857021" y="5847022"/>
                </a:lnTo>
                <a:close/>
                <a:moveTo>
                  <a:pt x="436083" y="5811381"/>
                </a:moveTo>
                <a:lnTo>
                  <a:pt x="647377" y="5811381"/>
                </a:lnTo>
                <a:lnTo>
                  <a:pt x="647377" y="5847022"/>
                </a:lnTo>
                <a:lnTo>
                  <a:pt x="436083" y="5847022"/>
                </a:lnTo>
                <a:close/>
                <a:moveTo>
                  <a:pt x="71756" y="5705392"/>
                </a:moveTo>
                <a:cubicBezTo>
                  <a:pt x="107259" y="5761530"/>
                  <a:pt x="164610" y="5799648"/>
                  <a:pt x="229472" y="5809350"/>
                </a:cubicBezTo>
                <a:lnTo>
                  <a:pt x="224693" y="5844003"/>
                </a:lnTo>
                <a:cubicBezTo>
                  <a:pt x="149590" y="5832914"/>
                  <a:pt x="83363" y="5789252"/>
                  <a:pt x="42398" y="5724105"/>
                </a:cubicBezTo>
                <a:close/>
                <a:moveTo>
                  <a:pt x="0" y="5302622"/>
                </a:moveTo>
                <a:lnTo>
                  <a:pt x="35627" y="5302622"/>
                </a:lnTo>
                <a:lnTo>
                  <a:pt x="35627" y="5513916"/>
                </a:lnTo>
                <a:lnTo>
                  <a:pt x="0" y="5513916"/>
                </a:lnTo>
                <a:close/>
                <a:moveTo>
                  <a:pt x="0" y="4881683"/>
                </a:moveTo>
                <a:lnTo>
                  <a:pt x="35627" y="4881683"/>
                </a:lnTo>
                <a:lnTo>
                  <a:pt x="35627" y="5092977"/>
                </a:lnTo>
                <a:lnTo>
                  <a:pt x="0" y="5092977"/>
                </a:lnTo>
                <a:close/>
                <a:moveTo>
                  <a:pt x="9783" y="4457713"/>
                </a:moveTo>
                <a:lnTo>
                  <a:pt x="44725" y="4467361"/>
                </a:lnTo>
                <a:cubicBezTo>
                  <a:pt x="38435" y="4488035"/>
                  <a:pt x="34941" y="4509399"/>
                  <a:pt x="34941" y="4531451"/>
                </a:cubicBezTo>
                <a:lnTo>
                  <a:pt x="34941" y="4672035"/>
                </a:lnTo>
                <a:lnTo>
                  <a:pt x="0" y="4672035"/>
                </a:lnTo>
                <a:lnTo>
                  <a:pt x="0" y="4531451"/>
                </a:lnTo>
                <a:cubicBezTo>
                  <a:pt x="0" y="4505953"/>
                  <a:pt x="3494" y="4481833"/>
                  <a:pt x="9783" y="4457713"/>
                </a:cubicBezTo>
                <a:close/>
                <a:moveTo>
                  <a:pt x="264435" y="4266929"/>
                </a:moveTo>
                <a:lnTo>
                  <a:pt x="365739" y="4266929"/>
                </a:lnTo>
                <a:lnTo>
                  <a:pt x="365739" y="4301864"/>
                </a:lnTo>
                <a:lnTo>
                  <a:pt x="264435" y="4301864"/>
                </a:lnTo>
                <a:cubicBezTo>
                  <a:pt x="229978" y="4301864"/>
                  <a:pt x="196900" y="4309399"/>
                  <a:pt x="166578" y="4323783"/>
                </a:cubicBezTo>
                <a:lnTo>
                  <a:pt x="151417" y="4292274"/>
                </a:lnTo>
                <a:cubicBezTo>
                  <a:pt x="187252" y="4275149"/>
                  <a:pt x="225155" y="4266929"/>
                  <a:pt x="264435" y="4266929"/>
                </a:cubicBezTo>
                <a:close/>
                <a:moveTo>
                  <a:pt x="575386" y="4266927"/>
                </a:moveTo>
                <a:lnTo>
                  <a:pt x="786679" y="4266927"/>
                </a:lnTo>
                <a:lnTo>
                  <a:pt x="786679" y="4302568"/>
                </a:lnTo>
                <a:lnTo>
                  <a:pt x="575386" y="4302568"/>
                </a:lnTo>
                <a:close/>
                <a:moveTo>
                  <a:pt x="1199660" y="4257843"/>
                </a:moveTo>
                <a:lnTo>
                  <a:pt x="1210651" y="4289907"/>
                </a:lnTo>
                <a:cubicBezTo>
                  <a:pt x="1183860" y="4297923"/>
                  <a:pt x="1157070" y="4302599"/>
                  <a:pt x="1128905" y="4302599"/>
                </a:cubicBezTo>
                <a:lnTo>
                  <a:pt x="996325" y="4302599"/>
                </a:lnTo>
                <a:lnTo>
                  <a:pt x="996325" y="4268531"/>
                </a:lnTo>
                <a:lnTo>
                  <a:pt x="1128905" y="4268531"/>
                </a:lnTo>
                <a:cubicBezTo>
                  <a:pt x="1153635" y="4268531"/>
                  <a:pt x="1176991" y="4264523"/>
                  <a:pt x="1199660" y="4257843"/>
                </a:cubicBezTo>
                <a:close/>
                <a:moveTo>
                  <a:pt x="1357158" y="3930782"/>
                </a:moveTo>
                <a:lnTo>
                  <a:pt x="1392348" y="3930782"/>
                </a:lnTo>
                <a:lnTo>
                  <a:pt x="1392348" y="4040005"/>
                </a:lnTo>
                <a:cubicBezTo>
                  <a:pt x="1392348" y="4076413"/>
                  <a:pt x="1384758" y="4112133"/>
                  <a:pt x="1370268" y="4145106"/>
                </a:cubicBezTo>
                <a:lnTo>
                  <a:pt x="1338528" y="4131367"/>
                </a:lnTo>
                <a:cubicBezTo>
                  <a:pt x="1350948" y="4102516"/>
                  <a:pt x="1357158" y="4071604"/>
                  <a:pt x="1357158" y="4040005"/>
                </a:cubicBezTo>
                <a:close/>
                <a:moveTo>
                  <a:pt x="1356697" y="3509846"/>
                </a:moveTo>
                <a:lnTo>
                  <a:pt x="1392338" y="3509846"/>
                </a:lnTo>
                <a:lnTo>
                  <a:pt x="1392338" y="3721139"/>
                </a:lnTo>
                <a:lnTo>
                  <a:pt x="1356697" y="3721139"/>
                </a:lnTo>
                <a:close/>
                <a:moveTo>
                  <a:pt x="1363058" y="3085878"/>
                </a:moveTo>
                <a:lnTo>
                  <a:pt x="1398388" y="3093458"/>
                </a:lnTo>
                <a:cubicBezTo>
                  <a:pt x="1394855" y="3109308"/>
                  <a:pt x="1392735" y="3126537"/>
                  <a:pt x="1392735" y="3142387"/>
                </a:cubicBezTo>
                <a:lnTo>
                  <a:pt x="1392735" y="3300201"/>
                </a:lnTo>
                <a:lnTo>
                  <a:pt x="1356698" y="3300201"/>
                </a:lnTo>
                <a:lnTo>
                  <a:pt x="1356698" y="3142387"/>
                </a:lnTo>
                <a:cubicBezTo>
                  <a:pt x="1356698" y="3123780"/>
                  <a:pt x="1358818" y="3104485"/>
                  <a:pt x="1363058" y="3085878"/>
                </a:cubicBezTo>
                <a:close/>
                <a:moveTo>
                  <a:pt x="1916941" y="2879948"/>
                </a:moveTo>
                <a:lnTo>
                  <a:pt x="2128235" y="2879948"/>
                </a:lnTo>
                <a:lnTo>
                  <a:pt x="2128235" y="2915589"/>
                </a:lnTo>
                <a:lnTo>
                  <a:pt x="1916941" y="2915589"/>
                </a:lnTo>
                <a:close/>
                <a:moveTo>
                  <a:pt x="1623900" y="2879948"/>
                </a:moveTo>
                <a:lnTo>
                  <a:pt x="1710320" y="2879948"/>
                </a:lnTo>
                <a:lnTo>
                  <a:pt x="1710320" y="2914824"/>
                </a:lnTo>
                <a:lnTo>
                  <a:pt x="1623900" y="2914824"/>
                </a:lnTo>
                <a:cubicBezTo>
                  <a:pt x="1585185" y="2914824"/>
                  <a:pt x="1546469" y="2924397"/>
                  <a:pt x="1512592" y="2942861"/>
                </a:cubicBezTo>
                <a:lnTo>
                  <a:pt x="1496000" y="2912772"/>
                </a:lnTo>
                <a:cubicBezTo>
                  <a:pt x="1534716" y="2890890"/>
                  <a:pt x="1579654" y="2879948"/>
                  <a:pt x="1623900" y="2879948"/>
                </a:cubicBezTo>
                <a:close/>
                <a:moveTo>
                  <a:pt x="2499695" y="2786070"/>
                </a:moveTo>
                <a:lnTo>
                  <a:pt x="2527974" y="2806850"/>
                </a:lnTo>
                <a:cubicBezTo>
                  <a:pt x="2483142" y="2868496"/>
                  <a:pt x="2413479" y="2908669"/>
                  <a:pt x="2337609" y="2915596"/>
                </a:cubicBezTo>
                <a:lnTo>
                  <a:pt x="2334850" y="2880271"/>
                </a:lnTo>
                <a:cubicBezTo>
                  <a:pt x="2400374" y="2874037"/>
                  <a:pt x="2460381" y="2840097"/>
                  <a:pt x="2499695" y="2786070"/>
                </a:cubicBezTo>
                <a:close/>
                <a:moveTo>
                  <a:pt x="2543806" y="2386331"/>
                </a:moveTo>
                <a:lnTo>
                  <a:pt x="2579447" y="2386331"/>
                </a:lnTo>
                <a:lnTo>
                  <a:pt x="2579447" y="2597624"/>
                </a:lnTo>
                <a:lnTo>
                  <a:pt x="2543806" y="2597624"/>
                </a:lnTo>
                <a:close/>
                <a:moveTo>
                  <a:pt x="2543806" y="1965389"/>
                </a:moveTo>
                <a:lnTo>
                  <a:pt x="2579447" y="1965389"/>
                </a:lnTo>
                <a:lnTo>
                  <a:pt x="2579447" y="2173663"/>
                </a:lnTo>
                <a:lnTo>
                  <a:pt x="2543806" y="2173663"/>
                </a:lnTo>
                <a:close/>
                <a:moveTo>
                  <a:pt x="2543806" y="1544452"/>
                </a:moveTo>
                <a:lnTo>
                  <a:pt x="2579447" y="1544452"/>
                </a:lnTo>
                <a:lnTo>
                  <a:pt x="2579447" y="1755745"/>
                </a:lnTo>
                <a:lnTo>
                  <a:pt x="2543806" y="1755745"/>
                </a:lnTo>
                <a:close/>
                <a:moveTo>
                  <a:pt x="2323422" y="1241616"/>
                </a:moveTo>
                <a:cubicBezTo>
                  <a:pt x="2398867" y="1243664"/>
                  <a:pt x="2470197" y="1278481"/>
                  <a:pt x="2518893" y="1337191"/>
                </a:cubicBezTo>
                <a:lnTo>
                  <a:pt x="2492144" y="1359037"/>
                </a:lnTo>
                <a:cubicBezTo>
                  <a:pt x="2449621" y="1308518"/>
                  <a:pt x="2387893" y="1277798"/>
                  <a:pt x="2322736" y="1275750"/>
                </a:cubicBezTo>
                <a:close/>
                <a:moveTo>
                  <a:pt x="1901800" y="1241616"/>
                </a:moveTo>
                <a:lnTo>
                  <a:pt x="2113093" y="1241616"/>
                </a:lnTo>
                <a:lnTo>
                  <a:pt x="2113093" y="1277257"/>
                </a:lnTo>
                <a:lnTo>
                  <a:pt x="1901800" y="1277257"/>
                </a:lnTo>
                <a:close/>
                <a:moveTo>
                  <a:pt x="1499322" y="1205275"/>
                </a:moveTo>
                <a:cubicBezTo>
                  <a:pt x="1535565" y="1227591"/>
                  <a:pt x="1577961" y="1239763"/>
                  <a:pt x="1621042" y="1239763"/>
                </a:cubicBezTo>
                <a:lnTo>
                  <a:pt x="1692159" y="1239763"/>
                </a:lnTo>
                <a:lnTo>
                  <a:pt x="1692159" y="1274250"/>
                </a:lnTo>
                <a:lnTo>
                  <a:pt x="1621042" y="1274250"/>
                </a:lnTo>
                <a:cubicBezTo>
                  <a:pt x="1571123" y="1274250"/>
                  <a:pt x="1522572" y="1260050"/>
                  <a:pt x="1480859" y="1234353"/>
                </a:cubicBezTo>
                <a:close/>
                <a:moveTo>
                  <a:pt x="1356698" y="838847"/>
                </a:moveTo>
                <a:lnTo>
                  <a:pt x="1392550" y="838847"/>
                </a:lnTo>
                <a:lnTo>
                  <a:pt x="1392550" y="1009118"/>
                </a:lnTo>
                <a:cubicBezTo>
                  <a:pt x="1392550" y="1021427"/>
                  <a:pt x="1393956" y="1033736"/>
                  <a:pt x="1395362" y="1045361"/>
                </a:cubicBezTo>
                <a:lnTo>
                  <a:pt x="1360213" y="1050147"/>
                </a:lnTo>
                <a:cubicBezTo>
                  <a:pt x="1358104" y="1037155"/>
                  <a:pt x="1356698" y="1022795"/>
                  <a:pt x="1356698" y="1009118"/>
                </a:cubicBezTo>
                <a:close/>
                <a:moveTo>
                  <a:pt x="1356697" y="420933"/>
                </a:moveTo>
                <a:lnTo>
                  <a:pt x="1392338" y="420933"/>
                </a:lnTo>
                <a:lnTo>
                  <a:pt x="1392338" y="629207"/>
                </a:lnTo>
                <a:lnTo>
                  <a:pt x="1356697" y="629207"/>
                </a:lnTo>
                <a:close/>
                <a:moveTo>
                  <a:pt x="1356697" y="0"/>
                </a:moveTo>
                <a:lnTo>
                  <a:pt x="1392338" y="0"/>
                </a:lnTo>
                <a:lnTo>
                  <a:pt x="1392338" y="211294"/>
                </a:lnTo>
                <a:lnTo>
                  <a:pt x="1356697" y="2112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endParaRPr sz="2400">
              <a:solidFill>
                <a:srgbClr val="7F7F7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05" name="Google Shape;1105;p44"/>
          <p:cNvSpPr txBox="1"/>
          <p:nvPr/>
        </p:nvSpPr>
        <p:spPr>
          <a:xfrm>
            <a:off x="609600" y="2190750"/>
            <a:ext cx="3505200" cy="5835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2000" smtClean="0">
                <a:solidFill>
                  <a:srgbClr val="000000">
                    <a:lumMod val="50000"/>
                    <a:lumOff val="50000"/>
                  </a:srgbClr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Трошкови производње</a:t>
            </a:r>
            <a:endParaRPr sz="2000">
              <a:solidFill>
                <a:srgbClr val="000000">
                  <a:lumMod val="50000"/>
                  <a:lumOff val="50000"/>
                </a:srgbClr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106" name="Google Shape;1106;p44"/>
          <p:cNvSpPr txBox="1"/>
          <p:nvPr/>
        </p:nvSpPr>
        <p:spPr>
          <a:xfrm>
            <a:off x="838201" y="2774312"/>
            <a:ext cx="4267199" cy="559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1200" i="1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ea typeface="Roboto"/>
                <a:cs typeface="Roboto"/>
                <a:sym typeface="Roboto"/>
              </a:rPr>
              <a:t>Појам трошкова производње, рачуноводствени и економски профит, фиксни и варијабилни трошкови, укупни, просечни и маргинални трошкови</a:t>
            </a:r>
            <a:endParaRPr sz="1200" i="1">
              <a:solidFill>
                <a:schemeClr val="accent1">
                  <a:lumMod val="75000"/>
                </a:schemeClr>
              </a:solidFill>
              <a:latin typeface="Fira Sans Extra Condensed"/>
              <a:ea typeface="Roboto"/>
              <a:cs typeface="Roboto"/>
              <a:sym typeface="Roboto"/>
            </a:endParaRPr>
          </a:p>
        </p:txBody>
      </p:sp>
      <p:sp>
        <p:nvSpPr>
          <p:cNvPr id="1107" name="Google Shape;1107;p44"/>
          <p:cNvSpPr txBox="1"/>
          <p:nvPr/>
        </p:nvSpPr>
        <p:spPr>
          <a:xfrm>
            <a:off x="609600" y="666750"/>
            <a:ext cx="3581400" cy="7663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2000" smtClean="0">
                <a:solidFill>
                  <a:srgbClr val="000000">
                    <a:lumMod val="50000"/>
                    <a:lumOff val="50000"/>
                  </a:srgbClr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Еластичност понуде и тражње</a:t>
            </a:r>
            <a:endParaRPr sz="2000">
              <a:solidFill>
                <a:srgbClr val="000000">
                  <a:lumMod val="50000"/>
                  <a:lumOff val="50000"/>
                </a:srgbClr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108" name="Google Shape;1108;p44"/>
          <p:cNvSpPr txBox="1"/>
          <p:nvPr/>
        </p:nvSpPr>
        <p:spPr>
          <a:xfrm>
            <a:off x="838201" y="1449300"/>
            <a:ext cx="4189774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1200" i="1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ea typeface="Roboto"/>
                <a:cs typeface="Roboto"/>
                <a:sym typeface="Roboto"/>
              </a:rPr>
              <a:t>Ценовна еластичност понуде и тражње, Фактори који их одређују, Интерпретација и израчунавање ценовне еластичности</a:t>
            </a:r>
            <a:endParaRPr sz="1200" i="1">
              <a:solidFill>
                <a:schemeClr val="accent1">
                  <a:lumMod val="75000"/>
                </a:schemeClr>
              </a:solidFill>
              <a:latin typeface="Fira Sans Extra Condensed"/>
              <a:ea typeface="Roboto"/>
              <a:cs typeface="Roboto"/>
              <a:sym typeface="Roboto"/>
            </a:endParaRPr>
          </a:p>
        </p:txBody>
      </p:sp>
      <p:sp>
        <p:nvSpPr>
          <p:cNvPr id="1109" name="Google Shape;1109;p44"/>
          <p:cNvSpPr txBox="1"/>
          <p:nvPr/>
        </p:nvSpPr>
        <p:spPr>
          <a:xfrm>
            <a:off x="609600" y="3400219"/>
            <a:ext cx="3886200" cy="7593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2000" smtClean="0">
                <a:solidFill>
                  <a:srgbClr val="000000">
                    <a:lumMod val="50000"/>
                    <a:lumOff val="50000"/>
                  </a:srgbClr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Тржиште савршене конкуренције</a:t>
            </a:r>
          </a:p>
        </p:txBody>
      </p:sp>
      <p:sp>
        <p:nvSpPr>
          <p:cNvPr id="1110" name="Google Shape;1110;p44"/>
          <p:cNvSpPr txBox="1"/>
          <p:nvPr/>
        </p:nvSpPr>
        <p:spPr>
          <a:xfrm>
            <a:off x="914400" y="4196262"/>
            <a:ext cx="4038600" cy="81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1200" i="1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ea typeface="Roboto"/>
                <a:cs typeface="Roboto"/>
                <a:sym typeface="Roboto"/>
              </a:rPr>
              <a:t>Појам и врсте тржишних структура, када конкурентно предузеће остварује највећи профит, како се понаша конкурентно предузеће на дуги и кратки рок</a:t>
            </a:r>
            <a:endParaRPr sz="1200" i="1">
              <a:solidFill>
                <a:schemeClr val="accent1">
                  <a:lumMod val="75000"/>
                </a:schemeClr>
              </a:solidFill>
              <a:latin typeface="Fira Sans Extra Condensed"/>
              <a:ea typeface="Roboto"/>
              <a:cs typeface="Roboto"/>
              <a:sym typeface="Roboto"/>
            </a:endParaRPr>
          </a:p>
        </p:txBody>
      </p:sp>
      <p:cxnSp>
        <p:nvCxnSpPr>
          <p:cNvPr id="1111" name="Google Shape;1111;p44"/>
          <p:cNvCxnSpPr/>
          <p:nvPr/>
        </p:nvCxnSpPr>
        <p:spPr>
          <a:xfrm>
            <a:off x="5027975" y="1578725"/>
            <a:ext cx="34680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dot"/>
            <a:round/>
            <a:headEnd type="none" w="med" len="med"/>
            <a:tailEnd type="oval" w="med" len="med"/>
          </a:ln>
        </p:spPr>
      </p:cxnSp>
      <p:cxnSp>
        <p:nvCxnSpPr>
          <p:cNvPr id="1112" name="Google Shape;1112;p44"/>
          <p:cNvCxnSpPr/>
          <p:nvPr/>
        </p:nvCxnSpPr>
        <p:spPr>
          <a:xfrm>
            <a:off x="5027975" y="3019425"/>
            <a:ext cx="1311600" cy="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dot"/>
            <a:round/>
            <a:headEnd type="none" w="med" len="med"/>
            <a:tailEnd type="oval" w="med" len="med"/>
          </a:ln>
        </p:spPr>
      </p:cxnSp>
      <p:cxnSp>
        <p:nvCxnSpPr>
          <p:cNvPr id="1113" name="Google Shape;1113;p44"/>
          <p:cNvCxnSpPr/>
          <p:nvPr/>
        </p:nvCxnSpPr>
        <p:spPr>
          <a:xfrm>
            <a:off x="5027975" y="4460125"/>
            <a:ext cx="2460900" cy="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dot"/>
            <a:round/>
            <a:headEnd type="none" w="med" len="med"/>
            <a:tailEnd type="oval" w="med" len="med"/>
          </a:ln>
        </p:spPr>
      </p:cxnSp>
      <p:grpSp>
        <p:nvGrpSpPr>
          <p:cNvPr id="1114" name="Google Shape;1114;p44"/>
          <p:cNvGrpSpPr/>
          <p:nvPr/>
        </p:nvGrpSpPr>
        <p:grpSpPr>
          <a:xfrm>
            <a:off x="7920933" y="971062"/>
            <a:ext cx="575092" cy="607654"/>
            <a:chOff x="7920933" y="971062"/>
            <a:chExt cx="575092" cy="607654"/>
          </a:xfrm>
        </p:grpSpPr>
        <p:grpSp>
          <p:nvGrpSpPr>
            <p:cNvPr id="1115" name="Google Shape;1115;p44"/>
            <p:cNvGrpSpPr/>
            <p:nvPr/>
          </p:nvGrpSpPr>
          <p:grpSpPr>
            <a:xfrm flipH="1">
              <a:off x="7920933" y="971062"/>
              <a:ext cx="527459" cy="607654"/>
              <a:chOff x="7278377" y="1439862"/>
              <a:chExt cx="527459" cy="607654"/>
            </a:xfrm>
          </p:grpSpPr>
          <p:sp>
            <p:nvSpPr>
              <p:cNvPr id="1116" name="Google Shape;1116;p44"/>
              <p:cNvSpPr/>
              <p:nvPr/>
            </p:nvSpPr>
            <p:spPr>
              <a:xfrm>
                <a:off x="7278377" y="1452222"/>
                <a:ext cx="527459" cy="350174"/>
              </a:xfrm>
              <a:custGeom>
                <a:avLst/>
                <a:gdLst/>
                <a:ahLst/>
                <a:cxnLst/>
                <a:rect l="l" t="t" r="r" b="b"/>
                <a:pathLst>
                  <a:path w="1131" h="749" extrusionOk="0">
                    <a:moveTo>
                      <a:pt x="0" y="0"/>
                    </a:moveTo>
                    <a:lnTo>
                      <a:pt x="0" y="748"/>
                    </a:lnTo>
                    <a:lnTo>
                      <a:pt x="1130" y="374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117" name="Google Shape;1117;p44"/>
              <p:cNvSpPr/>
              <p:nvPr/>
            </p:nvSpPr>
            <p:spPr>
              <a:xfrm>
                <a:off x="7278377" y="1439862"/>
                <a:ext cx="24725" cy="607654"/>
              </a:xfrm>
              <a:custGeom>
                <a:avLst/>
                <a:gdLst/>
                <a:ahLst/>
                <a:cxnLst/>
                <a:rect l="l" t="t" r="r" b="b"/>
                <a:pathLst>
                  <a:path w="52" h="1303" extrusionOk="0">
                    <a:moveTo>
                      <a:pt x="26" y="0"/>
                    </a:moveTo>
                    <a:lnTo>
                      <a:pt x="26" y="0"/>
                    </a:lnTo>
                    <a:lnTo>
                      <a:pt x="26" y="0"/>
                    </a:lnTo>
                    <a:cubicBezTo>
                      <a:pt x="40" y="0"/>
                      <a:pt x="51" y="12"/>
                      <a:pt x="51" y="26"/>
                    </a:cubicBezTo>
                    <a:lnTo>
                      <a:pt x="51" y="1276"/>
                    </a:lnTo>
                    <a:lnTo>
                      <a:pt x="51" y="1276"/>
                    </a:lnTo>
                    <a:cubicBezTo>
                      <a:pt x="51" y="1291"/>
                      <a:pt x="40" y="1302"/>
                      <a:pt x="26" y="1302"/>
                    </a:cubicBezTo>
                    <a:lnTo>
                      <a:pt x="26" y="1302"/>
                    </a:lnTo>
                    <a:cubicBezTo>
                      <a:pt x="11" y="1302"/>
                      <a:pt x="0" y="1291"/>
                      <a:pt x="0" y="1276"/>
                    </a:cubicBezTo>
                    <a:lnTo>
                      <a:pt x="0" y="26"/>
                    </a:lnTo>
                    <a:lnTo>
                      <a:pt x="0" y="26"/>
                    </a:lnTo>
                    <a:cubicBezTo>
                      <a:pt x="0" y="12"/>
                      <a:pt x="11" y="0"/>
                      <a:pt x="26" y="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sp>
          <p:nvSpPr>
            <p:cNvPr id="1118" name="Google Shape;1118;p44"/>
            <p:cNvSpPr txBox="1"/>
            <p:nvPr/>
          </p:nvSpPr>
          <p:spPr>
            <a:xfrm>
              <a:off x="8148325" y="1033450"/>
              <a:ext cx="347700" cy="24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sr-Cyrl-RS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4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1119" name="Google Shape;1119;p44"/>
          <p:cNvGrpSpPr/>
          <p:nvPr/>
        </p:nvGrpSpPr>
        <p:grpSpPr>
          <a:xfrm>
            <a:off x="5764776" y="2371800"/>
            <a:ext cx="575089" cy="607658"/>
            <a:chOff x="5751136" y="2411779"/>
            <a:chExt cx="575089" cy="607658"/>
          </a:xfrm>
        </p:grpSpPr>
        <p:grpSp>
          <p:nvGrpSpPr>
            <p:cNvPr id="1120" name="Google Shape;1120;p44"/>
            <p:cNvGrpSpPr/>
            <p:nvPr/>
          </p:nvGrpSpPr>
          <p:grpSpPr>
            <a:xfrm flipH="1">
              <a:off x="5751136" y="2411779"/>
              <a:ext cx="527459" cy="607658"/>
              <a:chOff x="6342961" y="2389454"/>
              <a:chExt cx="527459" cy="607658"/>
            </a:xfrm>
          </p:grpSpPr>
          <p:sp>
            <p:nvSpPr>
              <p:cNvPr id="1121" name="Google Shape;1121;p44"/>
              <p:cNvSpPr/>
              <p:nvPr/>
            </p:nvSpPr>
            <p:spPr>
              <a:xfrm>
                <a:off x="6342961" y="2401813"/>
                <a:ext cx="527459" cy="350174"/>
              </a:xfrm>
              <a:custGeom>
                <a:avLst/>
                <a:gdLst/>
                <a:ahLst/>
                <a:cxnLst/>
                <a:rect l="l" t="t" r="r" b="b"/>
                <a:pathLst>
                  <a:path w="1131" h="748" extrusionOk="0">
                    <a:moveTo>
                      <a:pt x="0" y="0"/>
                    </a:moveTo>
                    <a:lnTo>
                      <a:pt x="0" y="747"/>
                    </a:lnTo>
                    <a:lnTo>
                      <a:pt x="1130" y="373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122" name="Google Shape;1122;p44"/>
              <p:cNvSpPr/>
              <p:nvPr/>
            </p:nvSpPr>
            <p:spPr>
              <a:xfrm>
                <a:off x="6342961" y="2389454"/>
                <a:ext cx="24725" cy="607658"/>
              </a:xfrm>
              <a:custGeom>
                <a:avLst/>
                <a:gdLst/>
                <a:ahLst/>
                <a:cxnLst/>
                <a:rect l="l" t="t" r="r" b="b"/>
                <a:pathLst>
                  <a:path w="52" h="1301" extrusionOk="0">
                    <a:moveTo>
                      <a:pt x="26" y="0"/>
                    </a:moveTo>
                    <a:lnTo>
                      <a:pt x="26" y="0"/>
                    </a:lnTo>
                    <a:lnTo>
                      <a:pt x="26" y="0"/>
                    </a:lnTo>
                    <a:cubicBezTo>
                      <a:pt x="40" y="0"/>
                      <a:pt x="51" y="12"/>
                      <a:pt x="51" y="26"/>
                    </a:cubicBezTo>
                    <a:lnTo>
                      <a:pt x="51" y="1276"/>
                    </a:lnTo>
                    <a:lnTo>
                      <a:pt x="51" y="1276"/>
                    </a:lnTo>
                    <a:cubicBezTo>
                      <a:pt x="51" y="1290"/>
                      <a:pt x="40" y="1300"/>
                      <a:pt x="26" y="1300"/>
                    </a:cubicBezTo>
                    <a:lnTo>
                      <a:pt x="26" y="1300"/>
                    </a:lnTo>
                    <a:cubicBezTo>
                      <a:pt x="12" y="1300"/>
                      <a:pt x="0" y="1290"/>
                      <a:pt x="0" y="1276"/>
                    </a:cubicBezTo>
                    <a:lnTo>
                      <a:pt x="0" y="26"/>
                    </a:lnTo>
                    <a:lnTo>
                      <a:pt x="0" y="26"/>
                    </a:lnTo>
                    <a:cubicBezTo>
                      <a:pt x="0" y="12"/>
                      <a:pt x="12" y="0"/>
                      <a:pt x="26" y="0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sp>
          <p:nvSpPr>
            <p:cNvPr id="1123" name="Google Shape;1123;p44"/>
            <p:cNvSpPr txBox="1"/>
            <p:nvPr/>
          </p:nvSpPr>
          <p:spPr>
            <a:xfrm>
              <a:off x="5978525" y="2474150"/>
              <a:ext cx="347700" cy="24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sr-Cyrl-RS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5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1124" name="Google Shape;1124;p44"/>
          <p:cNvGrpSpPr/>
          <p:nvPr/>
        </p:nvGrpSpPr>
        <p:grpSpPr>
          <a:xfrm>
            <a:off x="6913242" y="3852458"/>
            <a:ext cx="575083" cy="607654"/>
            <a:chOff x="6896192" y="3852458"/>
            <a:chExt cx="575083" cy="607654"/>
          </a:xfrm>
        </p:grpSpPr>
        <p:grpSp>
          <p:nvGrpSpPr>
            <p:cNvPr id="1125" name="Google Shape;1125;p44"/>
            <p:cNvGrpSpPr/>
            <p:nvPr/>
          </p:nvGrpSpPr>
          <p:grpSpPr>
            <a:xfrm flipH="1">
              <a:off x="6896192" y="3852458"/>
              <a:ext cx="527459" cy="607654"/>
              <a:chOff x="7202141" y="3425558"/>
              <a:chExt cx="527459" cy="607654"/>
            </a:xfrm>
          </p:grpSpPr>
          <p:sp>
            <p:nvSpPr>
              <p:cNvPr id="1126" name="Google Shape;1126;p44"/>
              <p:cNvSpPr/>
              <p:nvPr/>
            </p:nvSpPr>
            <p:spPr>
              <a:xfrm>
                <a:off x="7202141" y="3437919"/>
                <a:ext cx="527459" cy="350174"/>
              </a:xfrm>
              <a:custGeom>
                <a:avLst/>
                <a:gdLst/>
                <a:ahLst/>
                <a:cxnLst/>
                <a:rect l="l" t="t" r="r" b="b"/>
                <a:pathLst>
                  <a:path w="1131" h="748" extrusionOk="0">
                    <a:moveTo>
                      <a:pt x="0" y="0"/>
                    </a:moveTo>
                    <a:lnTo>
                      <a:pt x="0" y="747"/>
                    </a:lnTo>
                    <a:lnTo>
                      <a:pt x="1130" y="374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127" name="Google Shape;1127;p44"/>
              <p:cNvSpPr/>
              <p:nvPr/>
            </p:nvSpPr>
            <p:spPr>
              <a:xfrm>
                <a:off x="7202141" y="3425558"/>
                <a:ext cx="24725" cy="607654"/>
              </a:xfrm>
              <a:custGeom>
                <a:avLst/>
                <a:gdLst/>
                <a:ahLst/>
                <a:cxnLst/>
                <a:rect l="l" t="t" r="r" b="b"/>
                <a:pathLst>
                  <a:path w="52" h="1303" extrusionOk="0">
                    <a:moveTo>
                      <a:pt x="26" y="0"/>
                    </a:moveTo>
                    <a:lnTo>
                      <a:pt x="26" y="0"/>
                    </a:lnTo>
                    <a:lnTo>
                      <a:pt x="26" y="0"/>
                    </a:lnTo>
                    <a:cubicBezTo>
                      <a:pt x="39" y="0"/>
                      <a:pt x="51" y="11"/>
                      <a:pt x="51" y="25"/>
                    </a:cubicBezTo>
                    <a:lnTo>
                      <a:pt x="51" y="1276"/>
                    </a:lnTo>
                    <a:lnTo>
                      <a:pt x="51" y="1276"/>
                    </a:lnTo>
                    <a:cubicBezTo>
                      <a:pt x="51" y="1290"/>
                      <a:pt x="39" y="1302"/>
                      <a:pt x="26" y="1302"/>
                    </a:cubicBezTo>
                    <a:lnTo>
                      <a:pt x="26" y="1302"/>
                    </a:lnTo>
                    <a:cubicBezTo>
                      <a:pt x="12" y="1302"/>
                      <a:pt x="0" y="1290"/>
                      <a:pt x="0" y="1276"/>
                    </a:cubicBezTo>
                    <a:lnTo>
                      <a:pt x="0" y="25"/>
                    </a:lnTo>
                    <a:lnTo>
                      <a:pt x="0" y="25"/>
                    </a:lnTo>
                    <a:cubicBezTo>
                      <a:pt x="0" y="11"/>
                      <a:pt x="12" y="0"/>
                      <a:pt x="26" y="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sp>
          <p:nvSpPr>
            <p:cNvPr id="1128" name="Google Shape;1128;p44"/>
            <p:cNvSpPr txBox="1"/>
            <p:nvPr/>
          </p:nvSpPr>
          <p:spPr>
            <a:xfrm>
              <a:off x="7123575" y="3917200"/>
              <a:ext cx="347700" cy="24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sr-Cyrl-RS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6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1432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44"/>
          <p:cNvSpPr txBox="1">
            <a:spLocks noGrp="1"/>
          </p:cNvSpPr>
          <p:nvPr>
            <p:ph type="title"/>
          </p:nvPr>
        </p:nvSpPr>
        <p:spPr>
          <a:xfrm>
            <a:off x="455951" y="209550"/>
            <a:ext cx="8229600" cy="32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Учили смо о:</a:t>
            </a:r>
            <a:endParaRPr/>
          </a:p>
        </p:txBody>
      </p:sp>
      <p:sp>
        <p:nvSpPr>
          <p:cNvPr id="1103" name="Google Shape;1103;p44"/>
          <p:cNvSpPr/>
          <p:nvPr/>
        </p:nvSpPr>
        <p:spPr>
          <a:xfrm>
            <a:off x="6205700" y="-2025"/>
            <a:ext cx="2479851" cy="5147577"/>
          </a:xfrm>
          <a:custGeom>
            <a:avLst/>
            <a:gdLst/>
            <a:ahLst/>
            <a:cxnLst/>
            <a:rect l="l" t="t" r="r" b="b"/>
            <a:pathLst>
              <a:path w="4216" h="11022" extrusionOk="0">
                <a:moveTo>
                  <a:pt x="2492" y="11021"/>
                </a:moveTo>
                <a:lnTo>
                  <a:pt x="1982" y="11021"/>
                </a:lnTo>
                <a:lnTo>
                  <a:pt x="1982" y="8848"/>
                </a:lnTo>
                <a:lnTo>
                  <a:pt x="1982" y="8848"/>
                </a:lnTo>
                <a:cubicBezTo>
                  <a:pt x="1982" y="8790"/>
                  <a:pt x="1935" y="8742"/>
                  <a:pt x="1877" y="8742"/>
                </a:cubicBezTo>
                <a:lnTo>
                  <a:pt x="614" y="8742"/>
                </a:lnTo>
                <a:lnTo>
                  <a:pt x="614" y="8742"/>
                </a:lnTo>
                <a:cubicBezTo>
                  <a:pt x="275" y="8742"/>
                  <a:pt x="0" y="8467"/>
                  <a:pt x="0" y="8128"/>
                </a:cubicBezTo>
                <a:lnTo>
                  <a:pt x="0" y="6600"/>
                </a:lnTo>
                <a:lnTo>
                  <a:pt x="0" y="6600"/>
                </a:lnTo>
                <a:cubicBezTo>
                  <a:pt x="0" y="6261"/>
                  <a:pt x="275" y="5986"/>
                  <a:pt x="614" y="5986"/>
                </a:cubicBezTo>
                <a:lnTo>
                  <a:pt x="1872" y="5986"/>
                </a:lnTo>
                <a:lnTo>
                  <a:pt x="1872" y="5986"/>
                </a:lnTo>
                <a:cubicBezTo>
                  <a:pt x="1930" y="5986"/>
                  <a:pt x="1977" y="5938"/>
                  <a:pt x="1977" y="5881"/>
                </a:cubicBezTo>
                <a:lnTo>
                  <a:pt x="1977" y="4577"/>
                </a:lnTo>
                <a:lnTo>
                  <a:pt x="1977" y="4577"/>
                </a:lnTo>
                <a:cubicBezTo>
                  <a:pt x="1977" y="4239"/>
                  <a:pt x="2252" y="3963"/>
                  <a:pt x="2591" y="3963"/>
                </a:cubicBezTo>
                <a:lnTo>
                  <a:pt x="3600" y="3963"/>
                </a:lnTo>
                <a:lnTo>
                  <a:pt x="3600" y="3963"/>
                </a:lnTo>
                <a:cubicBezTo>
                  <a:pt x="3658" y="3963"/>
                  <a:pt x="3704" y="3916"/>
                  <a:pt x="3704" y="3858"/>
                </a:cubicBezTo>
                <a:lnTo>
                  <a:pt x="3704" y="2191"/>
                </a:lnTo>
                <a:lnTo>
                  <a:pt x="3704" y="2191"/>
                </a:lnTo>
                <a:cubicBezTo>
                  <a:pt x="3704" y="2133"/>
                  <a:pt x="3658" y="2087"/>
                  <a:pt x="3600" y="2087"/>
                </a:cubicBezTo>
                <a:lnTo>
                  <a:pt x="2591" y="2087"/>
                </a:lnTo>
                <a:lnTo>
                  <a:pt x="2591" y="2087"/>
                </a:lnTo>
                <a:cubicBezTo>
                  <a:pt x="2252" y="2087"/>
                  <a:pt x="1977" y="1811"/>
                  <a:pt x="1977" y="1472"/>
                </a:cubicBezTo>
                <a:lnTo>
                  <a:pt x="1977" y="0"/>
                </a:lnTo>
                <a:lnTo>
                  <a:pt x="2487" y="0"/>
                </a:lnTo>
                <a:lnTo>
                  <a:pt x="2487" y="1472"/>
                </a:lnTo>
                <a:lnTo>
                  <a:pt x="2487" y="1472"/>
                </a:lnTo>
                <a:cubicBezTo>
                  <a:pt x="2487" y="1530"/>
                  <a:pt x="2533" y="1577"/>
                  <a:pt x="2591" y="1577"/>
                </a:cubicBezTo>
                <a:lnTo>
                  <a:pt x="3600" y="1577"/>
                </a:lnTo>
                <a:lnTo>
                  <a:pt x="3600" y="1577"/>
                </a:lnTo>
                <a:cubicBezTo>
                  <a:pt x="3939" y="1577"/>
                  <a:pt x="4215" y="1852"/>
                  <a:pt x="4215" y="2191"/>
                </a:cubicBezTo>
                <a:lnTo>
                  <a:pt x="4215" y="3858"/>
                </a:lnTo>
                <a:lnTo>
                  <a:pt x="4215" y="3858"/>
                </a:lnTo>
                <a:cubicBezTo>
                  <a:pt x="4215" y="4197"/>
                  <a:pt x="3939" y="4473"/>
                  <a:pt x="3600" y="4473"/>
                </a:cubicBezTo>
                <a:lnTo>
                  <a:pt x="2591" y="4473"/>
                </a:lnTo>
                <a:lnTo>
                  <a:pt x="2591" y="4473"/>
                </a:lnTo>
                <a:cubicBezTo>
                  <a:pt x="2533" y="4473"/>
                  <a:pt x="2487" y="4520"/>
                  <a:pt x="2487" y="4577"/>
                </a:cubicBezTo>
                <a:lnTo>
                  <a:pt x="2487" y="5881"/>
                </a:lnTo>
                <a:lnTo>
                  <a:pt x="2487" y="5881"/>
                </a:lnTo>
                <a:cubicBezTo>
                  <a:pt x="2487" y="6220"/>
                  <a:pt x="2211" y="6495"/>
                  <a:pt x="1872" y="6495"/>
                </a:cubicBezTo>
                <a:lnTo>
                  <a:pt x="614" y="6495"/>
                </a:lnTo>
                <a:lnTo>
                  <a:pt x="614" y="6495"/>
                </a:lnTo>
                <a:cubicBezTo>
                  <a:pt x="556" y="6495"/>
                  <a:pt x="509" y="6542"/>
                  <a:pt x="509" y="6600"/>
                </a:cubicBezTo>
                <a:lnTo>
                  <a:pt x="509" y="8128"/>
                </a:lnTo>
                <a:lnTo>
                  <a:pt x="509" y="8128"/>
                </a:lnTo>
                <a:cubicBezTo>
                  <a:pt x="509" y="8186"/>
                  <a:pt x="556" y="8233"/>
                  <a:pt x="614" y="8233"/>
                </a:cubicBezTo>
                <a:lnTo>
                  <a:pt x="1877" y="8233"/>
                </a:lnTo>
                <a:lnTo>
                  <a:pt x="1877" y="8233"/>
                </a:lnTo>
                <a:cubicBezTo>
                  <a:pt x="2216" y="8233"/>
                  <a:pt x="2492" y="8509"/>
                  <a:pt x="2492" y="8848"/>
                </a:cubicBezTo>
                <a:lnTo>
                  <a:pt x="2492" y="11021"/>
                </a:lnTo>
              </a:path>
            </a:pathLst>
          </a:custGeom>
          <a:solidFill>
            <a:srgbClr val="DFDFDF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endParaRPr sz="2400">
              <a:solidFill>
                <a:srgbClr val="7F7F7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04" name="Google Shape;1104;p44"/>
          <p:cNvSpPr/>
          <p:nvPr/>
        </p:nvSpPr>
        <p:spPr>
          <a:xfrm>
            <a:off x="6340590" y="-2022"/>
            <a:ext cx="2205427" cy="5145661"/>
          </a:xfrm>
          <a:custGeom>
            <a:avLst/>
            <a:gdLst/>
            <a:ahLst/>
            <a:cxnLst/>
            <a:rect l="l" t="t" r="r" b="b"/>
            <a:pathLst>
              <a:path w="2579447" h="7567148" extrusionOk="0">
                <a:moveTo>
                  <a:pt x="1362753" y="7513311"/>
                </a:moveTo>
                <a:lnTo>
                  <a:pt x="1398380" y="7513311"/>
                </a:lnTo>
                <a:lnTo>
                  <a:pt x="1398380" y="7567148"/>
                </a:lnTo>
                <a:lnTo>
                  <a:pt x="1362753" y="7567148"/>
                </a:lnTo>
                <a:close/>
                <a:moveTo>
                  <a:pt x="1362753" y="7092372"/>
                </a:moveTo>
                <a:lnTo>
                  <a:pt x="1398380" y="7092372"/>
                </a:lnTo>
                <a:lnTo>
                  <a:pt x="1398380" y="7303666"/>
                </a:lnTo>
                <a:lnTo>
                  <a:pt x="1362753" y="7303666"/>
                </a:lnTo>
                <a:close/>
                <a:moveTo>
                  <a:pt x="1362753" y="6674461"/>
                </a:moveTo>
                <a:lnTo>
                  <a:pt x="1398380" y="6674461"/>
                </a:lnTo>
                <a:lnTo>
                  <a:pt x="1398380" y="6885755"/>
                </a:lnTo>
                <a:lnTo>
                  <a:pt x="1362753" y="6885755"/>
                </a:lnTo>
                <a:close/>
                <a:moveTo>
                  <a:pt x="1362753" y="6253521"/>
                </a:moveTo>
                <a:lnTo>
                  <a:pt x="1398380" y="6253521"/>
                </a:lnTo>
                <a:lnTo>
                  <a:pt x="1398380" y="6464815"/>
                </a:lnTo>
                <a:lnTo>
                  <a:pt x="1362753" y="6464815"/>
                </a:lnTo>
                <a:close/>
                <a:moveTo>
                  <a:pt x="1279160" y="5856807"/>
                </a:moveTo>
                <a:cubicBezTo>
                  <a:pt x="1342801" y="5899510"/>
                  <a:pt x="1385689" y="5967008"/>
                  <a:pt x="1395373" y="6042771"/>
                </a:cubicBezTo>
                <a:lnTo>
                  <a:pt x="1360094" y="6046903"/>
                </a:lnTo>
                <a:cubicBezTo>
                  <a:pt x="1351793" y="5981472"/>
                  <a:pt x="1315131" y="5922928"/>
                  <a:pt x="1259791" y="5885735"/>
                </a:cubicBezTo>
                <a:close/>
                <a:moveTo>
                  <a:pt x="857021" y="5811381"/>
                </a:moveTo>
                <a:lnTo>
                  <a:pt x="1068315" y="5811381"/>
                </a:lnTo>
                <a:lnTo>
                  <a:pt x="1068315" y="5847022"/>
                </a:lnTo>
                <a:lnTo>
                  <a:pt x="857021" y="5847022"/>
                </a:lnTo>
                <a:close/>
                <a:moveTo>
                  <a:pt x="436083" y="5811381"/>
                </a:moveTo>
                <a:lnTo>
                  <a:pt x="647377" y="5811381"/>
                </a:lnTo>
                <a:lnTo>
                  <a:pt x="647377" y="5847022"/>
                </a:lnTo>
                <a:lnTo>
                  <a:pt x="436083" y="5847022"/>
                </a:lnTo>
                <a:close/>
                <a:moveTo>
                  <a:pt x="71756" y="5705392"/>
                </a:moveTo>
                <a:cubicBezTo>
                  <a:pt x="107259" y="5761530"/>
                  <a:pt x="164610" y="5799648"/>
                  <a:pt x="229472" y="5809350"/>
                </a:cubicBezTo>
                <a:lnTo>
                  <a:pt x="224693" y="5844003"/>
                </a:lnTo>
                <a:cubicBezTo>
                  <a:pt x="149590" y="5832914"/>
                  <a:pt x="83363" y="5789252"/>
                  <a:pt x="42398" y="5724105"/>
                </a:cubicBezTo>
                <a:close/>
                <a:moveTo>
                  <a:pt x="0" y="5302622"/>
                </a:moveTo>
                <a:lnTo>
                  <a:pt x="35627" y="5302622"/>
                </a:lnTo>
                <a:lnTo>
                  <a:pt x="35627" y="5513916"/>
                </a:lnTo>
                <a:lnTo>
                  <a:pt x="0" y="5513916"/>
                </a:lnTo>
                <a:close/>
                <a:moveTo>
                  <a:pt x="0" y="4881683"/>
                </a:moveTo>
                <a:lnTo>
                  <a:pt x="35627" y="4881683"/>
                </a:lnTo>
                <a:lnTo>
                  <a:pt x="35627" y="5092977"/>
                </a:lnTo>
                <a:lnTo>
                  <a:pt x="0" y="5092977"/>
                </a:lnTo>
                <a:close/>
                <a:moveTo>
                  <a:pt x="9783" y="4457713"/>
                </a:moveTo>
                <a:lnTo>
                  <a:pt x="44725" y="4467361"/>
                </a:lnTo>
                <a:cubicBezTo>
                  <a:pt x="38435" y="4488035"/>
                  <a:pt x="34941" y="4509399"/>
                  <a:pt x="34941" y="4531451"/>
                </a:cubicBezTo>
                <a:lnTo>
                  <a:pt x="34941" y="4672035"/>
                </a:lnTo>
                <a:lnTo>
                  <a:pt x="0" y="4672035"/>
                </a:lnTo>
                <a:lnTo>
                  <a:pt x="0" y="4531451"/>
                </a:lnTo>
                <a:cubicBezTo>
                  <a:pt x="0" y="4505953"/>
                  <a:pt x="3494" y="4481833"/>
                  <a:pt x="9783" y="4457713"/>
                </a:cubicBezTo>
                <a:close/>
                <a:moveTo>
                  <a:pt x="264435" y="4266929"/>
                </a:moveTo>
                <a:lnTo>
                  <a:pt x="365739" y="4266929"/>
                </a:lnTo>
                <a:lnTo>
                  <a:pt x="365739" y="4301864"/>
                </a:lnTo>
                <a:lnTo>
                  <a:pt x="264435" y="4301864"/>
                </a:lnTo>
                <a:cubicBezTo>
                  <a:pt x="229978" y="4301864"/>
                  <a:pt x="196900" y="4309399"/>
                  <a:pt x="166578" y="4323783"/>
                </a:cubicBezTo>
                <a:lnTo>
                  <a:pt x="151417" y="4292274"/>
                </a:lnTo>
                <a:cubicBezTo>
                  <a:pt x="187252" y="4275149"/>
                  <a:pt x="225155" y="4266929"/>
                  <a:pt x="264435" y="4266929"/>
                </a:cubicBezTo>
                <a:close/>
                <a:moveTo>
                  <a:pt x="575386" y="4266927"/>
                </a:moveTo>
                <a:lnTo>
                  <a:pt x="786679" y="4266927"/>
                </a:lnTo>
                <a:lnTo>
                  <a:pt x="786679" y="4302568"/>
                </a:lnTo>
                <a:lnTo>
                  <a:pt x="575386" y="4302568"/>
                </a:lnTo>
                <a:close/>
                <a:moveTo>
                  <a:pt x="1199660" y="4257843"/>
                </a:moveTo>
                <a:lnTo>
                  <a:pt x="1210651" y="4289907"/>
                </a:lnTo>
                <a:cubicBezTo>
                  <a:pt x="1183860" y="4297923"/>
                  <a:pt x="1157070" y="4302599"/>
                  <a:pt x="1128905" y="4302599"/>
                </a:cubicBezTo>
                <a:lnTo>
                  <a:pt x="996325" y="4302599"/>
                </a:lnTo>
                <a:lnTo>
                  <a:pt x="996325" y="4268531"/>
                </a:lnTo>
                <a:lnTo>
                  <a:pt x="1128905" y="4268531"/>
                </a:lnTo>
                <a:cubicBezTo>
                  <a:pt x="1153635" y="4268531"/>
                  <a:pt x="1176991" y="4264523"/>
                  <a:pt x="1199660" y="4257843"/>
                </a:cubicBezTo>
                <a:close/>
                <a:moveTo>
                  <a:pt x="1357158" y="3930782"/>
                </a:moveTo>
                <a:lnTo>
                  <a:pt x="1392348" y="3930782"/>
                </a:lnTo>
                <a:lnTo>
                  <a:pt x="1392348" y="4040005"/>
                </a:lnTo>
                <a:cubicBezTo>
                  <a:pt x="1392348" y="4076413"/>
                  <a:pt x="1384758" y="4112133"/>
                  <a:pt x="1370268" y="4145106"/>
                </a:cubicBezTo>
                <a:lnTo>
                  <a:pt x="1338528" y="4131367"/>
                </a:lnTo>
                <a:cubicBezTo>
                  <a:pt x="1350948" y="4102516"/>
                  <a:pt x="1357158" y="4071604"/>
                  <a:pt x="1357158" y="4040005"/>
                </a:cubicBezTo>
                <a:close/>
                <a:moveTo>
                  <a:pt x="1356697" y="3509846"/>
                </a:moveTo>
                <a:lnTo>
                  <a:pt x="1392338" y="3509846"/>
                </a:lnTo>
                <a:lnTo>
                  <a:pt x="1392338" y="3721139"/>
                </a:lnTo>
                <a:lnTo>
                  <a:pt x="1356697" y="3721139"/>
                </a:lnTo>
                <a:close/>
                <a:moveTo>
                  <a:pt x="1363058" y="3085878"/>
                </a:moveTo>
                <a:lnTo>
                  <a:pt x="1398388" y="3093458"/>
                </a:lnTo>
                <a:cubicBezTo>
                  <a:pt x="1394855" y="3109308"/>
                  <a:pt x="1392735" y="3126537"/>
                  <a:pt x="1392735" y="3142387"/>
                </a:cubicBezTo>
                <a:lnTo>
                  <a:pt x="1392735" y="3300201"/>
                </a:lnTo>
                <a:lnTo>
                  <a:pt x="1356698" y="3300201"/>
                </a:lnTo>
                <a:lnTo>
                  <a:pt x="1356698" y="3142387"/>
                </a:lnTo>
                <a:cubicBezTo>
                  <a:pt x="1356698" y="3123780"/>
                  <a:pt x="1358818" y="3104485"/>
                  <a:pt x="1363058" y="3085878"/>
                </a:cubicBezTo>
                <a:close/>
                <a:moveTo>
                  <a:pt x="1916941" y="2879948"/>
                </a:moveTo>
                <a:lnTo>
                  <a:pt x="2128235" y="2879948"/>
                </a:lnTo>
                <a:lnTo>
                  <a:pt x="2128235" y="2915589"/>
                </a:lnTo>
                <a:lnTo>
                  <a:pt x="1916941" y="2915589"/>
                </a:lnTo>
                <a:close/>
                <a:moveTo>
                  <a:pt x="1623900" y="2879948"/>
                </a:moveTo>
                <a:lnTo>
                  <a:pt x="1710320" y="2879948"/>
                </a:lnTo>
                <a:lnTo>
                  <a:pt x="1710320" y="2914824"/>
                </a:lnTo>
                <a:lnTo>
                  <a:pt x="1623900" y="2914824"/>
                </a:lnTo>
                <a:cubicBezTo>
                  <a:pt x="1585185" y="2914824"/>
                  <a:pt x="1546469" y="2924397"/>
                  <a:pt x="1512592" y="2942861"/>
                </a:cubicBezTo>
                <a:lnTo>
                  <a:pt x="1496000" y="2912772"/>
                </a:lnTo>
                <a:cubicBezTo>
                  <a:pt x="1534716" y="2890890"/>
                  <a:pt x="1579654" y="2879948"/>
                  <a:pt x="1623900" y="2879948"/>
                </a:cubicBezTo>
                <a:close/>
                <a:moveTo>
                  <a:pt x="2499695" y="2786070"/>
                </a:moveTo>
                <a:lnTo>
                  <a:pt x="2527974" y="2806850"/>
                </a:lnTo>
                <a:cubicBezTo>
                  <a:pt x="2483142" y="2868496"/>
                  <a:pt x="2413479" y="2908669"/>
                  <a:pt x="2337609" y="2915596"/>
                </a:cubicBezTo>
                <a:lnTo>
                  <a:pt x="2334850" y="2880271"/>
                </a:lnTo>
                <a:cubicBezTo>
                  <a:pt x="2400374" y="2874037"/>
                  <a:pt x="2460381" y="2840097"/>
                  <a:pt x="2499695" y="2786070"/>
                </a:cubicBezTo>
                <a:close/>
                <a:moveTo>
                  <a:pt x="2543806" y="2386331"/>
                </a:moveTo>
                <a:lnTo>
                  <a:pt x="2579447" y="2386331"/>
                </a:lnTo>
                <a:lnTo>
                  <a:pt x="2579447" y="2597624"/>
                </a:lnTo>
                <a:lnTo>
                  <a:pt x="2543806" y="2597624"/>
                </a:lnTo>
                <a:close/>
                <a:moveTo>
                  <a:pt x="2543806" y="1965389"/>
                </a:moveTo>
                <a:lnTo>
                  <a:pt x="2579447" y="1965389"/>
                </a:lnTo>
                <a:lnTo>
                  <a:pt x="2579447" y="2173663"/>
                </a:lnTo>
                <a:lnTo>
                  <a:pt x="2543806" y="2173663"/>
                </a:lnTo>
                <a:close/>
                <a:moveTo>
                  <a:pt x="2543806" y="1544452"/>
                </a:moveTo>
                <a:lnTo>
                  <a:pt x="2579447" y="1544452"/>
                </a:lnTo>
                <a:lnTo>
                  <a:pt x="2579447" y="1755745"/>
                </a:lnTo>
                <a:lnTo>
                  <a:pt x="2543806" y="1755745"/>
                </a:lnTo>
                <a:close/>
                <a:moveTo>
                  <a:pt x="2323422" y="1241616"/>
                </a:moveTo>
                <a:cubicBezTo>
                  <a:pt x="2398867" y="1243664"/>
                  <a:pt x="2470197" y="1278481"/>
                  <a:pt x="2518893" y="1337191"/>
                </a:cubicBezTo>
                <a:lnTo>
                  <a:pt x="2492144" y="1359037"/>
                </a:lnTo>
                <a:cubicBezTo>
                  <a:pt x="2449621" y="1308518"/>
                  <a:pt x="2387893" y="1277798"/>
                  <a:pt x="2322736" y="1275750"/>
                </a:cubicBezTo>
                <a:close/>
                <a:moveTo>
                  <a:pt x="1901800" y="1241616"/>
                </a:moveTo>
                <a:lnTo>
                  <a:pt x="2113093" y="1241616"/>
                </a:lnTo>
                <a:lnTo>
                  <a:pt x="2113093" y="1277257"/>
                </a:lnTo>
                <a:lnTo>
                  <a:pt x="1901800" y="1277257"/>
                </a:lnTo>
                <a:close/>
                <a:moveTo>
                  <a:pt x="1499322" y="1205275"/>
                </a:moveTo>
                <a:cubicBezTo>
                  <a:pt x="1535565" y="1227591"/>
                  <a:pt x="1577961" y="1239763"/>
                  <a:pt x="1621042" y="1239763"/>
                </a:cubicBezTo>
                <a:lnTo>
                  <a:pt x="1692159" y="1239763"/>
                </a:lnTo>
                <a:lnTo>
                  <a:pt x="1692159" y="1274250"/>
                </a:lnTo>
                <a:lnTo>
                  <a:pt x="1621042" y="1274250"/>
                </a:lnTo>
                <a:cubicBezTo>
                  <a:pt x="1571123" y="1274250"/>
                  <a:pt x="1522572" y="1260050"/>
                  <a:pt x="1480859" y="1234353"/>
                </a:cubicBezTo>
                <a:close/>
                <a:moveTo>
                  <a:pt x="1356698" y="838847"/>
                </a:moveTo>
                <a:lnTo>
                  <a:pt x="1392550" y="838847"/>
                </a:lnTo>
                <a:lnTo>
                  <a:pt x="1392550" y="1009118"/>
                </a:lnTo>
                <a:cubicBezTo>
                  <a:pt x="1392550" y="1021427"/>
                  <a:pt x="1393956" y="1033736"/>
                  <a:pt x="1395362" y="1045361"/>
                </a:cubicBezTo>
                <a:lnTo>
                  <a:pt x="1360213" y="1050147"/>
                </a:lnTo>
                <a:cubicBezTo>
                  <a:pt x="1358104" y="1037155"/>
                  <a:pt x="1356698" y="1022795"/>
                  <a:pt x="1356698" y="1009118"/>
                </a:cubicBezTo>
                <a:close/>
                <a:moveTo>
                  <a:pt x="1356697" y="420933"/>
                </a:moveTo>
                <a:lnTo>
                  <a:pt x="1392338" y="420933"/>
                </a:lnTo>
                <a:lnTo>
                  <a:pt x="1392338" y="629207"/>
                </a:lnTo>
                <a:lnTo>
                  <a:pt x="1356697" y="629207"/>
                </a:lnTo>
                <a:close/>
                <a:moveTo>
                  <a:pt x="1356697" y="0"/>
                </a:moveTo>
                <a:lnTo>
                  <a:pt x="1392338" y="0"/>
                </a:lnTo>
                <a:lnTo>
                  <a:pt x="1392338" y="211294"/>
                </a:lnTo>
                <a:lnTo>
                  <a:pt x="1356697" y="2112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endParaRPr sz="2400">
              <a:solidFill>
                <a:srgbClr val="7F7F7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05" name="Google Shape;1105;p44"/>
          <p:cNvSpPr txBox="1"/>
          <p:nvPr/>
        </p:nvSpPr>
        <p:spPr>
          <a:xfrm>
            <a:off x="609600" y="2190750"/>
            <a:ext cx="3505200" cy="5835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2000" smtClean="0">
                <a:solidFill>
                  <a:srgbClr val="000000">
                    <a:lumMod val="50000"/>
                    <a:lumOff val="50000"/>
                  </a:srgbClr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Тржиште фактора производње</a:t>
            </a:r>
            <a:endParaRPr sz="2000">
              <a:solidFill>
                <a:srgbClr val="000000">
                  <a:lumMod val="50000"/>
                  <a:lumOff val="50000"/>
                </a:srgbClr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106" name="Google Shape;1106;p44"/>
          <p:cNvSpPr txBox="1"/>
          <p:nvPr/>
        </p:nvSpPr>
        <p:spPr>
          <a:xfrm>
            <a:off x="990600" y="2774312"/>
            <a:ext cx="4114800" cy="788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1200" i="1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ea typeface="Roboto"/>
                <a:cs typeface="Roboto"/>
                <a:sym typeface="Roboto"/>
              </a:rPr>
              <a:t>Фактори производње, тржиште рада, маргинални производ рада, фактори који утичу на понуду и тражњу за радом, земља и капитал као фактори производње</a:t>
            </a:r>
            <a:endParaRPr sz="1200" i="1">
              <a:solidFill>
                <a:schemeClr val="accent1">
                  <a:lumMod val="75000"/>
                </a:schemeClr>
              </a:solidFill>
              <a:latin typeface="Fira Sans Extra Condensed"/>
              <a:ea typeface="Roboto"/>
              <a:cs typeface="Roboto"/>
              <a:sym typeface="Roboto"/>
            </a:endParaRPr>
          </a:p>
        </p:txBody>
      </p:sp>
      <p:sp>
        <p:nvSpPr>
          <p:cNvPr id="1107" name="Google Shape;1107;p44"/>
          <p:cNvSpPr txBox="1"/>
          <p:nvPr/>
        </p:nvSpPr>
        <p:spPr>
          <a:xfrm>
            <a:off x="609600" y="666750"/>
            <a:ext cx="3581400" cy="7663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2000" smtClean="0">
                <a:solidFill>
                  <a:srgbClr val="000000">
                    <a:lumMod val="50000"/>
                    <a:lumOff val="50000"/>
                  </a:srgbClr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Тржишта несавршене конкуренције</a:t>
            </a:r>
            <a:endParaRPr sz="2000">
              <a:solidFill>
                <a:srgbClr val="000000">
                  <a:lumMod val="50000"/>
                  <a:lumOff val="50000"/>
                </a:srgbClr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108" name="Google Shape;1108;p44"/>
          <p:cNvSpPr txBox="1"/>
          <p:nvPr/>
        </p:nvSpPr>
        <p:spPr>
          <a:xfrm>
            <a:off x="838201" y="1449300"/>
            <a:ext cx="4189774" cy="665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sr-Cyrl-RS" sz="1200" i="1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ea typeface="Roboto"/>
                <a:cs typeface="Roboto"/>
                <a:sym typeface="Roboto"/>
              </a:rPr>
              <a:t>Монополско тржиште, када монополиста остварује највећи профит, олигопол, монополистичка конкуренција</a:t>
            </a:r>
            <a:endParaRPr sz="1200" i="1">
              <a:solidFill>
                <a:schemeClr val="accent1">
                  <a:lumMod val="75000"/>
                </a:schemeClr>
              </a:solidFill>
              <a:latin typeface="Fira Sans Extra Condensed"/>
              <a:ea typeface="Roboto"/>
              <a:cs typeface="Roboto"/>
              <a:sym typeface="Roboto"/>
            </a:endParaRPr>
          </a:p>
        </p:txBody>
      </p:sp>
      <p:cxnSp>
        <p:nvCxnSpPr>
          <p:cNvPr id="1111" name="Google Shape;1111;p44"/>
          <p:cNvCxnSpPr/>
          <p:nvPr/>
        </p:nvCxnSpPr>
        <p:spPr>
          <a:xfrm>
            <a:off x="5027975" y="1578725"/>
            <a:ext cx="34680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dot"/>
            <a:round/>
            <a:headEnd type="none" w="med" len="med"/>
            <a:tailEnd type="oval" w="med" len="med"/>
          </a:ln>
        </p:spPr>
      </p:cxnSp>
      <p:cxnSp>
        <p:nvCxnSpPr>
          <p:cNvPr id="1112" name="Google Shape;1112;p44"/>
          <p:cNvCxnSpPr/>
          <p:nvPr/>
        </p:nvCxnSpPr>
        <p:spPr>
          <a:xfrm>
            <a:off x="5027975" y="3019425"/>
            <a:ext cx="1311600" cy="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dot"/>
            <a:round/>
            <a:headEnd type="none" w="med" len="med"/>
            <a:tailEnd type="oval" w="med" len="med"/>
          </a:ln>
        </p:spPr>
      </p:cxnSp>
      <p:grpSp>
        <p:nvGrpSpPr>
          <p:cNvPr id="1114" name="Google Shape;1114;p44"/>
          <p:cNvGrpSpPr/>
          <p:nvPr/>
        </p:nvGrpSpPr>
        <p:grpSpPr>
          <a:xfrm>
            <a:off x="7920933" y="971062"/>
            <a:ext cx="575092" cy="607654"/>
            <a:chOff x="7920933" y="971062"/>
            <a:chExt cx="575092" cy="607654"/>
          </a:xfrm>
        </p:grpSpPr>
        <p:grpSp>
          <p:nvGrpSpPr>
            <p:cNvPr id="1115" name="Google Shape;1115;p44"/>
            <p:cNvGrpSpPr/>
            <p:nvPr/>
          </p:nvGrpSpPr>
          <p:grpSpPr>
            <a:xfrm flipH="1">
              <a:off x="7920933" y="971062"/>
              <a:ext cx="527459" cy="607654"/>
              <a:chOff x="7278377" y="1439862"/>
              <a:chExt cx="527459" cy="607654"/>
            </a:xfrm>
          </p:grpSpPr>
          <p:sp>
            <p:nvSpPr>
              <p:cNvPr id="1116" name="Google Shape;1116;p44"/>
              <p:cNvSpPr/>
              <p:nvPr/>
            </p:nvSpPr>
            <p:spPr>
              <a:xfrm>
                <a:off x="7278377" y="1452222"/>
                <a:ext cx="527459" cy="350174"/>
              </a:xfrm>
              <a:custGeom>
                <a:avLst/>
                <a:gdLst/>
                <a:ahLst/>
                <a:cxnLst/>
                <a:rect l="l" t="t" r="r" b="b"/>
                <a:pathLst>
                  <a:path w="1131" h="749" extrusionOk="0">
                    <a:moveTo>
                      <a:pt x="0" y="0"/>
                    </a:moveTo>
                    <a:lnTo>
                      <a:pt x="0" y="748"/>
                    </a:lnTo>
                    <a:lnTo>
                      <a:pt x="1130" y="374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117" name="Google Shape;1117;p44"/>
              <p:cNvSpPr/>
              <p:nvPr/>
            </p:nvSpPr>
            <p:spPr>
              <a:xfrm>
                <a:off x="7278377" y="1439862"/>
                <a:ext cx="24725" cy="607654"/>
              </a:xfrm>
              <a:custGeom>
                <a:avLst/>
                <a:gdLst/>
                <a:ahLst/>
                <a:cxnLst/>
                <a:rect l="l" t="t" r="r" b="b"/>
                <a:pathLst>
                  <a:path w="52" h="1303" extrusionOk="0">
                    <a:moveTo>
                      <a:pt x="26" y="0"/>
                    </a:moveTo>
                    <a:lnTo>
                      <a:pt x="26" y="0"/>
                    </a:lnTo>
                    <a:lnTo>
                      <a:pt x="26" y="0"/>
                    </a:lnTo>
                    <a:cubicBezTo>
                      <a:pt x="40" y="0"/>
                      <a:pt x="51" y="12"/>
                      <a:pt x="51" y="26"/>
                    </a:cubicBezTo>
                    <a:lnTo>
                      <a:pt x="51" y="1276"/>
                    </a:lnTo>
                    <a:lnTo>
                      <a:pt x="51" y="1276"/>
                    </a:lnTo>
                    <a:cubicBezTo>
                      <a:pt x="51" y="1291"/>
                      <a:pt x="40" y="1302"/>
                      <a:pt x="26" y="1302"/>
                    </a:cubicBezTo>
                    <a:lnTo>
                      <a:pt x="26" y="1302"/>
                    </a:lnTo>
                    <a:cubicBezTo>
                      <a:pt x="11" y="1302"/>
                      <a:pt x="0" y="1291"/>
                      <a:pt x="0" y="1276"/>
                    </a:cubicBezTo>
                    <a:lnTo>
                      <a:pt x="0" y="26"/>
                    </a:lnTo>
                    <a:lnTo>
                      <a:pt x="0" y="26"/>
                    </a:lnTo>
                    <a:cubicBezTo>
                      <a:pt x="0" y="12"/>
                      <a:pt x="11" y="0"/>
                      <a:pt x="26" y="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sp>
          <p:nvSpPr>
            <p:cNvPr id="1118" name="Google Shape;1118;p44"/>
            <p:cNvSpPr txBox="1"/>
            <p:nvPr/>
          </p:nvSpPr>
          <p:spPr>
            <a:xfrm>
              <a:off x="8148325" y="1033450"/>
              <a:ext cx="347700" cy="24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sr-Cyrl-RS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7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1119" name="Google Shape;1119;p44"/>
          <p:cNvGrpSpPr/>
          <p:nvPr/>
        </p:nvGrpSpPr>
        <p:grpSpPr>
          <a:xfrm>
            <a:off x="5764776" y="2371800"/>
            <a:ext cx="575089" cy="607658"/>
            <a:chOff x="5751136" y="2411779"/>
            <a:chExt cx="575089" cy="607658"/>
          </a:xfrm>
        </p:grpSpPr>
        <p:grpSp>
          <p:nvGrpSpPr>
            <p:cNvPr id="1120" name="Google Shape;1120;p44"/>
            <p:cNvGrpSpPr/>
            <p:nvPr/>
          </p:nvGrpSpPr>
          <p:grpSpPr>
            <a:xfrm flipH="1">
              <a:off x="5751136" y="2411779"/>
              <a:ext cx="527459" cy="607658"/>
              <a:chOff x="6342961" y="2389454"/>
              <a:chExt cx="527459" cy="607658"/>
            </a:xfrm>
          </p:grpSpPr>
          <p:sp>
            <p:nvSpPr>
              <p:cNvPr id="1121" name="Google Shape;1121;p44"/>
              <p:cNvSpPr/>
              <p:nvPr/>
            </p:nvSpPr>
            <p:spPr>
              <a:xfrm>
                <a:off x="6342961" y="2401813"/>
                <a:ext cx="527459" cy="350174"/>
              </a:xfrm>
              <a:custGeom>
                <a:avLst/>
                <a:gdLst/>
                <a:ahLst/>
                <a:cxnLst/>
                <a:rect l="l" t="t" r="r" b="b"/>
                <a:pathLst>
                  <a:path w="1131" h="748" extrusionOk="0">
                    <a:moveTo>
                      <a:pt x="0" y="0"/>
                    </a:moveTo>
                    <a:lnTo>
                      <a:pt x="0" y="747"/>
                    </a:lnTo>
                    <a:lnTo>
                      <a:pt x="1130" y="373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122" name="Google Shape;1122;p44"/>
              <p:cNvSpPr/>
              <p:nvPr/>
            </p:nvSpPr>
            <p:spPr>
              <a:xfrm>
                <a:off x="6342961" y="2389454"/>
                <a:ext cx="24725" cy="607658"/>
              </a:xfrm>
              <a:custGeom>
                <a:avLst/>
                <a:gdLst/>
                <a:ahLst/>
                <a:cxnLst/>
                <a:rect l="l" t="t" r="r" b="b"/>
                <a:pathLst>
                  <a:path w="52" h="1301" extrusionOk="0">
                    <a:moveTo>
                      <a:pt x="26" y="0"/>
                    </a:moveTo>
                    <a:lnTo>
                      <a:pt x="26" y="0"/>
                    </a:lnTo>
                    <a:lnTo>
                      <a:pt x="26" y="0"/>
                    </a:lnTo>
                    <a:cubicBezTo>
                      <a:pt x="40" y="0"/>
                      <a:pt x="51" y="12"/>
                      <a:pt x="51" y="26"/>
                    </a:cubicBezTo>
                    <a:lnTo>
                      <a:pt x="51" y="1276"/>
                    </a:lnTo>
                    <a:lnTo>
                      <a:pt x="51" y="1276"/>
                    </a:lnTo>
                    <a:cubicBezTo>
                      <a:pt x="51" y="1290"/>
                      <a:pt x="40" y="1300"/>
                      <a:pt x="26" y="1300"/>
                    </a:cubicBezTo>
                    <a:lnTo>
                      <a:pt x="26" y="1300"/>
                    </a:lnTo>
                    <a:cubicBezTo>
                      <a:pt x="12" y="1300"/>
                      <a:pt x="0" y="1290"/>
                      <a:pt x="0" y="1276"/>
                    </a:cubicBezTo>
                    <a:lnTo>
                      <a:pt x="0" y="26"/>
                    </a:lnTo>
                    <a:lnTo>
                      <a:pt x="0" y="26"/>
                    </a:lnTo>
                    <a:cubicBezTo>
                      <a:pt x="0" y="12"/>
                      <a:pt x="12" y="0"/>
                      <a:pt x="26" y="0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34300" tIns="17150" rIns="34300" bIns="17150" anchor="ctr" anchorCtr="0">
                <a:noAutofit/>
              </a:bodyPr>
              <a:lstStyle/>
              <a:p>
                <a:endParaRPr sz="2400">
                  <a:solidFill>
                    <a:srgbClr val="7F7F7F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sp>
          <p:nvSpPr>
            <p:cNvPr id="1123" name="Google Shape;1123;p44"/>
            <p:cNvSpPr txBox="1"/>
            <p:nvPr/>
          </p:nvSpPr>
          <p:spPr>
            <a:xfrm>
              <a:off x="5978525" y="2474150"/>
              <a:ext cx="347700" cy="24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sr-Cyrl-RS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8</a:t>
              </a:r>
              <a:endParaRPr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sp>
        <p:nvSpPr>
          <p:cNvPr id="2" name="Horizontal Scroll 1"/>
          <p:cNvSpPr/>
          <p:nvPr/>
        </p:nvSpPr>
        <p:spPr>
          <a:xfrm>
            <a:off x="6477000" y="3257550"/>
            <a:ext cx="1707662" cy="14478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mtClean="0">
                <a:latin typeface="Fira Sans Extra Condensed"/>
              </a:rPr>
              <a:t>Настављамо у другој години...</a:t>
            </a:r>
            <a:endParaRPr lang="en-US">
              <a:latin typeface="Fira Sans Extra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401432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0" name="Google Shape;630;p30"/>
          <p:cNvGrpSpPr/>
          <p:nvPr/>
        </p:nvGrpSpPr>
        <p:grpSpPr>
          <a:xfrm>
            <a:off x="1650925" y="2253650"/>
            <a:ext cx="5842149" cy="2889845"/>
            <a:chOff x="1650925" y="2306623"/>
            <a:chExt cx="5842149" cy="2836797"/>
          </a:xfrm>
        </p:grpSpPr>
        <p:sp>
          <p:nvSpPr>
            <p:cNvPr id="631" name="Google Shape;631;p30"/>
            <p:cNvSpPr/>
            <p:nvPr/>
          </p:nvSpPr>
          <p:spPr>
            <a:xfrm>
              <a:off x="1650925" y="2306624"/>
              <a:ext cx="5842149" cy="2836796"/>
            </a:xfrm>
            <a:custGeom>
              <a:avLst/>
              <a:gdLst/>
              <a:ahLst/>
              <a:cxnLst/>
              <a:rect l="l" t="t" r="r" b="b"/>
              <a:pathLst>
                <a:path w="206145" h="90524" extrusionOk="0">
                  <a:moveTo>
                    <a:pt x="89690" y="1"/>
                  </a:moveTo>
                  <a:lnTo>
                    <a:pt x="0" y="90524"/>
                  </a:lnTo>
                  <a:lnTo>
                    <a:pt x="103073" y="90440"/>
                  </a:lnTo>
                  <a:lnTo>
                    <a:pt x="206145" y="90524"/>
                  </a:lnTo>
                  <a:lnTo>
                    <a:pt x="116455" y="1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0"/>
            <p:cNvSpPr/>
            <p:nvPr/>
          </p:nvSpPr>
          <p:spPr>
            <a:xfrm>
              <a:off x="4843300" y="2306623"/>
              <a:ext cx="1973631" cy="2836796"/>
            </a:xfrm>
            <a:custGeom>
              <a:avLst/>
              <a:gdLst/>
              <a:ahLst/>
              <a:cxnLst/>
              <a:rect l="l" t="t" r="r" b="b"/>
              <a:pathLst>
                <a:path w="70962" h="90524" extrusionOk="0">
                  <a:moveTo>
                    <a:pt x="1" y="1"/>
                  </a:moveTo>
                  <a:lnTo>
                    <a:pt x="64759" y="90524"/>
                  </a:lnTo>
                  <a:lnTo>
                    <a:pt x="70962" y="90524"/>
                  </a:lnTo>
                  <a:lnTo>
                    <a:pt x="33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0"/>
            <p:cNvSpPr/>
            <p:nvPr/>
          </p:nvSpPr>
          <p:spPr>
            <a:xfrm>
              <a:off x="2327125" y="2306623"/>
              <a:ext cx="1973631" cy="2836796"/>
            </a:xfrm>
            <a:custGeom>
              <a:avLst/>
              <a:gdLst/>
              <a:ahLst/>
              <a:cxnLst/>
              <a:rect l="l" t="t" r="r" b="b"/>
              <a:pathLst>
                <a:path w="70962" h="90524" extrusionOk="0">
                  <a:moveTo>
                    <a:pt x="70628" y="1"/>
                  </a:moveTo>
                  <a:lnTo>
                    <a:pt x="0" y="90524"/>
                  </a:lnTo>
                  <a:lnTo>
                    <a:pt x="6204" y="90524"/>
                  </a:lnTo>
                  <a:lnTo>
                    <a:pt x="709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34" name="Google Shape;634;p30"/>
            <p:cNvGrpSpPr/>
            <p:nvPr/>
          </p:nvGrpSpPr>
          <p:grpSpPr>
            <a:xfrm>
              <a:off x="4430982" y="2556991"/>
              <a:ext cx="282125" cy="2583949"/>
              <a:chOff x="4430982" y="2804419"/>
              <a:chExt cx="282125" cy="2336724"/>
            </a:xfrm>
          </p:grpSpPr>
          <p:sp>
            <p:nvSpPr>
              <p:cNvPr id="635" name="Google Shape;635;p30"/>
              <p:cNvSpPr/>
              <p:nvPr/>
            </p:nvSpPr>
            <p:spPr>
              <a:xfrm>
                <a:off x="4520736" y="3227912"/>
                <a:ext cx="128267" cy="354987"/>
              </a:xfrm>
              <a:custGeom>
                <a:avLst/>
                <a:gdLst/>
                <a:ahLst/>
                <a:cxnLst/>
                <a:rect l="l" t="t" r="r" b="b"/>
                <a:pathLst>
                  <a:path w="4526" h="12526" extrusionOk="0">
                    <a:moveTo>
                      <a:pt x="727" y="0"/>
                    </a:moveTo>
                    <a:lnTo>
                      <a:pt x="1" y="12525"/>
                    </a:lnTo>
                    <a:lnTo>
                      <a:pt x="4525" y="12525"/>
                    </a:lnTo>
                    <a:lnTo>
                      <a:pt x="401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30"/>
              <p:cNvSpPr/>
              <p:nvPr/>
            </p:nvSpPr>
            <p:spPr>
              <a:xfrm>
                <a:off x="4430982" y="4517550"/>
                <a:ext cx="282125" cy="623593"/>
              </a:xfrm>
              <a:custGeom>
                <a:avLst/>
                <a:gdLst/>
                <a:ahLst/>
                <a:cxnLst/>
                <a:rect l="l" t="t" r="r" b="b"/>
                <a:pathLst>
                  <a:path w="9955" h="22004" extrusionOk="0">
                    <a:moveTo>
                      <a:pt x="1275" y="1"/>
                    </a:moveTo>
                    <a:lnTo>
                      <a:pt x="1" y="22003"/>
                    </a:lnTo>
                    <a:lnTo>
                      <a:pt x="9955" y="22003"/>
                    </a:lnTo>
                    <a:lnTo>
                      <a:pt x="905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30"/>
              <p:cNvSpPr/>
              <p:nvPr/>
            </p:nvSpPr>
            <p:spPr>
              <a:xfrm>
                <a:off x="4481598" y="3777918"/>
                <a:ext cx="195404" cy="483197"/>
              </a:xfrm>
              <a:custGeom>
                <a:avLst/>
                <a:gdLst/>
                <a:ahLst/>
                <a:cxnLst/>
                <a:rect l="l" t="t" r="r" b="b"/>
                <a:pathLst>
                  <a:path w="6895" h="17050" extrusionOk="0">
                    <a:moveTo>
                      <a:pt x="989" y="0"/>
                    </a:moveTo>
                    <a:lnTo>
                      <a:pt x="1" y="17050"/>
                    </a:lnTo>
                    <a:lnTo>
                      <a:pt x="6895" y="17050"/>
                    </a:lnTo>
                    <a:lnTo>
                      <a:pt x="619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30"/>
              <p:cNvSpPr/>
              <p:nvPr/>
            </p:nvSpPr>
            <p:spPr>
              <a:xfrm>
                <a:off x="4551117" y="2804419"/>
                <a:ext cx="76291" cy="252764"/>
              </a:xfrm>
              <a:custGeom>
                <a:avLst/>
                <a:gdLst/>
                <a:ahLst/>
                <a:cxnLst/>
                <a:rect l="l" t="t" r="r" b="b"/>
                <a:pathLst>
                  <a:path w="2692" h="8919" extrusionOk="0">
                    <a:moveTo>
                      <a:pt x="512" y="1"/>
                    </a:moveTo>
                    <a:lnTo>
                      <a:pt x="1" y="8918"/>
                    </a:lnTo>
                    <a:lnTo>
                      <a:pt x="2691" y="8918"/>
                    </a:lnTo>
                    <a:lnTo>
                      <a:pt x="2322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39" name="Google Shape;639;p30"/>
          <p:cNvSpPr txBox="1">
            <a:spLocks noGrp="1"/>
          </p:cNvSpPr>
          <p:nvPr>
            <p:ph type="title"/>
          </p:nvPr>
        </p:nvSpPr>
        <p:spPr>
          <a:xfrm>
            <a:off x="457225" y="409575"/>
            <a:ext cx="8229600" cy="32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Графички смо представљали:</a:t>
            </a:r>
            <a:endParaRPr/>
          </a:p>
        </p:txBody>
      </p:sp>
      <p:grpSp>
        <p:nvGrpSpPr>
          <p:cNvPr id="651" name="Google Shape;651;p30"/>
          <p:cNvGrpSpPr/>
          <p:nvPr/>
        </p:nvGrpSpPr>
        <p:grpSpPr>
          <a:xfrm>
            <a:off x="6705600" y="1335494"/>
            <a:ext cx="2579163" cy="1420593"/>
            <a:chOff x="761976" y="2777668"/>
            <a:chExt cx="2927432" cy="1420593"/>
          </a:xfrm>
        </p:grpSpPr>
        <p:sp>
          <p:nvSpPr>
            <p:cNvPr id="652" name="Google Shape;652;p30"/>
            <p:cNvSpPr/>
            <p:nvPr/>
          </p:nvSpPr>
          <p:spPr>
            <a:xfrm>
              <a:off x="761976" y="2777669"/>
              <a:ext cx="2268454" cy="1420592"/>
            </a:xfrm>
            <a:custGeom>
              <a:avLst/>
              <a:gdLst/>
              <a:ahLst/>
              <a:cxnLst/>
              <a:rect l="l" t="t" r="r" b="b"/>
              <a:pathLst>
                <a:path w="7436" h="4215" extrusionOk="0">
                  <a:moveTo>
                    <a:pt x="7435" y="4214"/>
                  </a:moveTo>
                  <a:lnTo>
                    <a:pt x="168" y="4214"/>
                  </a:lnTo>
                  <a:lnTo>
                    <a:pt x="168" y="4214"/>
                  </a:lnTo>
                  <a:cubicBezTo>
                    <a:pt x="75" y="4214"/>
                    <a:pt x="0" y="4138"/>
                    <a:pt x="0" y="4045"/>
                  </a:cubicBezTo>
                  <a:lnTo>
                    <a:pt x="0" y="0"/>
                  </a:lnTo>
                  <a:lnTo>
                    <a:pt x="7266" y="0"/>
                  </a:lnTo>
                  <a:lnTo>
                    <a:pt x="7266" y="0"/>
                  </a:lnTo>
                  <a:cubicBezTo>
                    <a:pt x="7359" y="0"/>
                    <a:pt x="7435" y="75"/>
                    <a:pt x="7435" y="168"/>
                  </a:cubicBezTo>
                  <a:lnTo>
                    <a:pt x="7435" y="421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34300" tIns="17150" rIns="34300" bIns="1715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55" name="Google Shape;655;p30"/>
            <p:cNvSpPr txBox="1"/>
            <p:nvPr/>
          </p:nvSpPr>
          <p:spPr>
            <a:xfrm>
              <a:off x="934953" y="2777668"/>
              <a:ext cx="1989256" cy="12281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300" tIns="17150" rIns="34300" bIns="1715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r-Cyrl-RS" sz="2000" smtClean="0"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Тржишта која нису у равнотежи</a:t>
              </a:r>
              <a:endParaRPr sz="20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grpSp>
          <p:nvGrpSpPr>
            <p:cNvPr id="656" name="Google Shape;656;p30"/>
            <p:cNvGrpSpPr/>
            <p:nvPr/>
          </p:nvGrpSpPr>
          <p:grpSpPr>
            <a:xfrm>
              <a:off x="3667744" y="3069120"/>
              <a:ext cx="21664" cy="105335"/>
              <a:chOff x="-45128250" y="2843700"/>
              <a:chExt cx="18150" cy="88250"/>
            </a:xfrm>
          </p:grpSpPr>
          <p:sp>
            <p:nvSpPr>
              <p:cNvPr id="657" name="Google Shape;657;p30"/>
              <p:cNvSpPr/>
              <p:nvPr/>
            </p:nvSpPr>
            <p:spPr>
              <a:xfrm>
                <a:off x="-45128250" y="2843700"/>
                <a:ext cx="18150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726" h="694" extrusionOk="0">
                    <a:moveTo>
                      <a:pt x="347" y="1"/>
                    </a:moveTo>
                    <a:cubicBezTo>
                      <a:pt x="158" y="1"/>
                      <a:pt x="1" y="158"/>
                      <a:pt x="1" y="347"/>
                    </a:cubicBezTo>
                    <a:cubicBezTo>
                      <a:pt x="1" y="536"/>
                      <a:pt x="158" y="694"/>
                      <a:pt x="347" y="694"/>
                    </a:cubicBezTo>
                    <a:cubicBezTo>
                      <a:pt x="568" y="694"/>
                      <a:pt x="725" y="536"/>
                      <a:pt x="725" y="347"/>
                    </a:cubicBezTo>
                    <a:cubicBezTo>
                      <a:pt x="725" y="158"/>
                      <a:pt x="568" y="1"/>
                      <a:pt x="34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30"/>
              <p:cNvSpPr/>
              <p:nvPr/>
            </p:nvSpPr>
            <p:spPr>
              <a:xfrm>
                <a:off x="-45128250" y="2879150"/>
                <a:ext cx="18150" cy="52800"/>
              </a:xfrm>
              <a:custGeom>
                <a:avLst/>
                <a:gdLst/>
                <a:ahLst/>
                <a:cxnLst/>
                <a:rect l="l" t="t" r="r" b="b"/>
                <a:pathLst>
                  <a:path w="726" h="2112" extrusionOk="0">
                    <a:moveTo>
                      <a:pt x="347" y="0"/>
                    </a:moveTo>
                    <a:cubicBezTo>
                      <a:pt x="158" y="0"/>
                      <a:pt x="1" y="158"/>
                      <a:pt x="1" y="347"/>
                    </a:cubicBezTo>
                    <a:lnTo>
                      <a:pt x="1" y="1765"/>
                    </a:lnTo>
                    <a:cubicBezTo>
                      <a:pt x="1" y="1954"/>
                      <a:pt x="158" y="2111"/>
                      <a:pt x="347" y="2111"/>
                    </a:cubicBezTo>
                    <a:cubicBezTo>
                      <a:pt x="568" y="2111"/>
                      <a:pt x="725" y="1954"/>
                      <a:pt x="725" y="1765"/>
                    </a:cubicBezTo>
                    <a:lnTo>
                      <a:pt x="725" y="347"/>
                    </a:lnTo>
                    <a:cubicBezTo>
                      <a:pt x="725" y="158"/>
                      <a:pt x="568" y="0"/>
                      <a:pt x="34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3" name="Google Shape;673;p30"/>
          <p:cNvGrpSpPr/>
          <p:nvPr/>
        </p:nvGrpSpPr>
        <p:grpSpPr>
          <a:xfrm>
            <a:off x="1810364" y="1565164"/>
            <a:ext cx="2506025" cy="1609767"/>
            <a:chOff x="1734169" y="1490096"/>
            <a:chExt cx="2506025" cy="1609767"/>
          </a:xfrm>
        </p:grpSpPr>
        <p:sp>
          <p:nvSpPr>
            <p:cNvPr id="674" name="Google Shape;674;p30"/>
            <p:cNvSpPr/>
            <p:nvPr/>
          </p:nvSpPr>
          <p:spPr>
            <a:xfrm rot="10800000">
              <a:off x="3943500" y="2690363"/>
              <a:ext cx="281100" cy="4095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0"/>
            <p:cNvSpPr/>
            <p:nvPr/>
          </p:nvSpPr>
          <p:spPr>
            <a:xfrm>
              <a:off x="1734169" y="1490096"/>
              <a:ext cx="2506025" cy="1420592"/>
            </a:xfrm>
            <a:custGeom>
              <a:avLst/>
              <a:gdLst/>
              <a:ahLst/>
              <a:cxnLst/>
              <a:rect l="l" t="t" r="r" b="b"/>
              <a:pathLst>
                <a:path w="7436" h="4215" extrusionOk="0">
                  <a:moveTo>
                    <a:pt x="7435" y="4214"/>
                  </a:moveTo>
                  <a:lnTo>
                    <a:pt x="168" y="4214"/>
                  </a:lnTo>
                  <a:lnTo>
                    <a:pt x="168" y="4214"/>
                  </a:lnTo>
                  <a:cubicBezTo>
                    <a:pt x="75" y="4214"/>
                    <a:pt x="0" y="4139"/>
                    <a:pt x="0" y="4045"/>
                  </a:cubicBezTo>
                  <a:lnTo>
                    <a:pt x="0" y="0"/>
                  </a:lnTo>
                  <a:lnTo>
                    <a:pt x="7266" y="0"/>
                  </a:lnTo>
                  <a:lnTo>
                    <a:pt x="7266" y="0"/>
                  </a:lnTo>
                  <a:cubicBezTo>
                    <a:pt x="7359" y="0"/>
                    <a:pt x="7435" y="75"/>
                    <a:pt x="7435" y="168"/>
                  </a:cubicBezTo>
                  <a:lnTo>
                    <a:pt x="7435" y="42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34300" tIns="17150" rIns="34300" bIns="1715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76" name="Google Shape;676;p30"/>
            <p:cNvSpPr txBox="1"/>
            <p:nvPr/>
          </p:nvSpPr>
          <p:spPr>
            <a:xfrm>
              <a:off x="1922388" y="1554646"/>
              <a:ext cx="2037282" cy="12174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300" tIns="17150" rIns="34300" bIns="1715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r-Cyrl-RS" sz="2000" smtClean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Тржишта која су у равнотежи</a:t>
              </a:r>
              <a:endParaRPr sz="20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77" name="Google Shape;677;p30"/>
            <p:cNvSpPr txBox="1"/>
            <p:nvPr/>
          </p:nvSpPr>
          <p:spPr>
            <a:xfrm>
              <a:off x="1906224" y="2186470"/>
              <a:ext cx="1866000" cy="52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300" tIns="17150" rIns="34300" bIns="17150" anchor="t" anchorCtr="0">
              <a:noAutofit/>
            </a:bodyPr>
            <a:lstStyle/>
            <a:p>
              <a:pPr marL="0" marR="0" lvl="0" indent="0" algn="l" rtl="0">
                <a:lnSpc>
                  <a:spcPct val="145833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900"/>
                <a:buFont typeface="Arial"/>
                <a:buNone/>
              </a:pPr>
              <a:endParaRPr sz="9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679" name="Google Shape;679;p30"/>
            <p:cNvGrpSpPr/>
            <p:nvPr/>
          </p:nvGrpSpPr>
          <p:grpSpPr>
            <a:xfrm>
              <a:off x="4003399" y="1607175"/>
              <a:ext cx="63977" cy="104380"/>
              <a:chOff x="-47333600" y="2817725"/>
              <a:chExt cx="53600" cy="87450"/>
            </a:xfrm>
          </p:grpSpPr>
          <p:sp>
            <p:nvSpPr>
              <p:cNvPr id="681" name="Google Shape;681;p30"/>
              <p:cNvSpPr/>
              <p:nvPr/>
            </p:nvSpPr>
            <p:spPr>
              <a:xfrm>
                <a:off x="-47333600" y="2817725"/>
                <a:ext cx="53600" cy="18125"/>
              </a:xfrm>
              <a:custGeom>
                <a:avLst/>
                <a:gdLst/>
                <a:ahLst/>
                <a:cxnLst/>
                <a:rect l="l" t="t" r="r" b="b"/>
                <a:pathLst>
                  <a:path w="2144" h="725" extrusionOk="0">
                    <a:moveTo>
                      <a:pt x="347" y="0"/>
                    </a:moveTo>
                    <a:cubicBezTo>
                      <a:pt x="158" y="0"/>
                      <a:pt x="1" y="158"/>
                      <a:pt x="1" y="347"/>
                    </a:cubicBezTo>
                    <a:cubicBezTo>
                      <a:pt x="1" y="567"/>
                      <a:pt x="158" y="725"/>
                      <a:pt x="347" y="725"/>
                    </a:cubicBezTo>
                    <a:lnTo>
                      <a:pt x="1797" y="725"/>
                    </a:lnTo>
                    <a:cubicBezTo>
                      <a:pt x="1986" y="725"/>
                      <a:pt x="2143" y="567"/>
                      <a:pt x="2143" y="347"/>
                    </a:cubicBezTo>
                    <a:cubicBezTo>
                      <a:pt x="2143" y="158"/>
                      <a:pt x="1986" y="0"/>
                      <a:pt x="179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30"/>
              <p:cNvSpPr/>
              <p:nvPr/>
            </p:nvSpPr>
            <p:spPr>
              <a:xfrm>
                <a:off x="-47333600" y="2887800"/>
                <a:ext cx="53600" cy="17375"/>
              </a:xfrm>
              <a:custGeom>
                <a:avLst/>
                <a:gdLst/>
                <a:ahLst/>
                <a:cxnLst/>
                <a:rect l="l" t="t" r="r" b="b"/>
                <a:pathLst>
                  <a:path w="2144" h="695" extrusionOk="0">
                    <a:moveTo>
                      <a:pt x="347" y="1"/>
                    </a:moveTo>
                    <a:cubicBezTo>
                      <a:pt x="158" y="1"/>
                      <a:pt x="1" y="158"/>
                      <a:pt x="1" y="347"/>
                    </a:cubicBezTo>
                    <a:cubicBezTo>
                      <a:pt x="1" y="537"/>
                      <a:pt x="158" y="694"/>
                      <a:pt x="347" y="694"/>
                    </a:cubicBezTo>
                    <a:lnTo>
                      <a:pt x="1797" y="694"/>
                    </a:lnTo>
                    <a:cubicBezTo>
                      <a:pt x="1986" y="694"/>
                      <a:pt x="2143" y="537"/>
                      <a:pt x="2143" y="347"/>
                    </a:cubicBezTo>
                    <a:cubicBezTo>
                      <a:pt x="2143" y="158"/>
                      <a:pt x="1986" y="1"/>
                      <a:pt x="179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Oval 1"/>
          <p:cNvSpPr/>
          <p:nvPr/>
        </p:nvSpPr>
        <p:spPr>
          <a:xfrm>
            <a:off x="7162800" y="2849939"/>
            <a:ext cx="1447797" cy="6917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mtClean="0">
                <a:latin typeface="Fira Sans Extra Condensed"/>
              </a:rPr>
              <a:t>Вишак добара</a:t>
            </a:r>
            <a:endParaRPr lang="en-US">
              <a:latin typeface="Fira Sans Extra Condensed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7239073" y="3698572"/>
            <a:ext cx="1371523" cy="6917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mtClean="0">
                <a:latin typeface="Fira Sans Extra Condensed"/>
              </a:rPr>
              <a:t>Мањак добара</a:t>
            </a:r>
            <a:endParaRPr lang="en-US">
              <a:latin typeface="Fira Sans Extra Condensed"/>
            </a:endParaRPr>
          </a:p>
        </p:txBody>
      </p:sp>
      <p:cxnSp>
        <p:nvCxnSpPr>
          <p:cNvPr id="4" name="Elbow Connector 3"/>
          <p:cNvCxnSpPr>
            <a:endCxn id="58" idx="2"/>
          </p:cNvCxnSpPr>
          <p:nvPr/>
        </p:nvCxnSpPr>
        <p:spPr>
          <a:xfrm rot="16200000" flipH="1">
            <a:off x="6404347" y="3209737"/>
            <a:ext cx="1288377" cy="38107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2" idx="2"/>
          </p:cNvCxnSpPr>
          <p:nvPr/>
        </p:nvCxnSpPr>
        <p:spPr>
          <a:xfrm>
            <a:off x="6857998" y="3185698"/>
            <a:ext cx="304802" cy="101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0"/>
          <p:cNvSpPr txBox="1">
            <a:spLocks noGrp="1"/>
          </p:cNvSpPr>
          <p:nvPr>
            <p:ph type="title"/>
          </p:nvPr>
        </p:nvSpPr>
        <p:spPr>
          <a:xfrm>
            <a:off x="457199" y="552772"/>
            <a:ext cx="8229600" cy="32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mtClean="0"/>
              <a:t>Научили смо...</a:t>
            </a:r>
            <a:endParaRPr/>
          </a:p>
        </p:txBody>
      </p:sp>
      <p:sp>
        <p:nvSpPr>
          <p:cNvPr id="249" name="Google Shape;249;p20"/>
          <p:cNvSpPr/>
          <p:nvPr/>
        </p:nvSpPr>
        <p:spPr>
          <a:xfrm rot="-5400000">
            <a:off x="2650949" y="-1742856"/>
            <a:ext cx="3842100" cy="9144000"/>
          </a:xfrm>
          <a:prstGeom prst="parallelogram">
            <a:avLst>
              <a:gd name="adj" fmla="val 76446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7F7F7F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250" name="Google Shape;250;p20"/>
          <p:cNvCxnSpPr>
            <a:stCxn id="249" idx="1"/>
            <a:endCxn id="249" idx="3"/>
          </p:cNvCxnSpPr>
          <p:nvPr/>
        </p:nvCxnSpPr>
        <p:spPr>
          <a:xfrm>
            <a:off x="-1" y="1360578"/>
            <a:ext cx="9144000" cy="2937132"/>
          </a:xfrm>
          <a:prstGeom prst="straightConnector1">
            <a:avLst/>
          </a:prstGeom>
          <a:noFill/>
          <a:ln w="76200" cap="flat" cmpd="sng">
            <a:solidFill>
              <a:srgbClr val="FFFFFF"/>
            </a:solidFill>
            <a:prstDash val="lgDash"/>
            <a:miter lim="800000"/>
            <a:headEnd type="none" w="sm" len="sm"/>
            <a:tailEnd type="none" w="sm" len="sm"/>
          </a:ln>
        </p:spPr>
      </p:cxnSp>
      <p:sp>
        <p:nvSpPr>
          <p:cNvPr id="251" name="Google Shape;251;p20"/>
          <p:cNvSpPr/>
          <p:nvPr/>
        </p:nvSpPr>
        <p:spPr>
          <a:xfrm>
            <a:off x="422633" y="938433"/>
            <a:ext cx="517473" cy="584593"/>
          </a:xfrm>
          <a:custGeom>
            <a:avLst/>
            <a:gdLst/>
            <a:ahLst/>
            <a:cxnLst/>
            <a:rect l="l" t="t" r="r" b="b"/>
            <a:pathLst>
              <a:path w="883" h="998" extrusionOk="0">
                <a:moveTo>
                  <a:pt x="389" y="19"/>
                </a:moveTo>
                <a:lnTo>
                  <a:pt x="389" y="19"/>
                </a:lnTo>
                <a:cubicBezTo>
                  <a:pt x="421" y="0"/>
                  <a:pt x="459" y="0"/>
                  <a:pt x="491" y="19"/>
                </a:cubicBezTo>
                <a:lnTo>
                  <a:pt x="831" y="215"/>
                </a:lnTo>
                <a:lnTo>
                  <a:pt x="831" y="215"/>
                </a:lnTo>
                <a:cubicBezTo>
                  <a:pt x="863" y="233"/>
                  <a:pt x="882" y="266"/>
                  <a:pt x="882" y="303"/>
                </a:cubicBezTo>
                <a:lnTo>
                  <a:pt x="882" y="695"/>
                </a:lnTo>
                <a:lnTo>
                  <a:pt x="882" y="695"/>
                </a:lnTo>
                <a:cubicBezTo>
                  <a:pt x="882" y="731"/>
                  <a:pt x="863" y="765"/>
                  <a:pt x="831" y="783"/>
                </a:cubicBezTo>
                <a:lnTo>
                  <a:pt x="491" y="979"/>
                </a:lnTo>
                <a:lnTo>
                  <a:pt x="491" y="979"/>
                </a:lnTo>
                <a:cubicBezTo>
                  <a:pt x="459" y="997"/>
                  <a:pt x="421" y="997"/>
                  <a:pt x="389" y="979"/>
                </a:cubicBezTo>
                <a:lnTo>
                  <a:pt x="51" y="783"/>
                </a:lnTo>
                <a:lnTo>
                  <a:pt x="51" y="783"/>
                </a:lnTo>
                <a:cubicBezTo>
                  <a:pt x="20" y="765"/>
                  <a:pt x="0" y="731"/>
                  <a:pt x="0" y="695"/>
                </a:cubicBezTo>
                <a:lnTo>
                  <a:pt x="0" y="303"/>
                </a:lnTo>
                <a:lnTo>
                  <a:pt x="0" y="303"/>
                </a:lnTo>
                <a:cubicBezTo>
                  <a:pt x="0" y="266"/>
                  <a:pt x="20" y="233"/>
                  <a:pt x="51" y="215"/>
                </a:cubicBezTo>
                <a:lnTo>
                  <a:pt x="389" y="19"/>
                </a:ln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smtClean="0">
                <a:solidFill>
                  <a:srgbClr val="7F7F7F"/>
                </a:solidFill>
                <a:latin typeface="Fira Sans Extra Condensed"/>
                <a:ea typeface="Lato"/>
                <a:cs typeface="Lato"/>
                <a:sym typeface="Lato"/>
              </a:rPr>
              <a:t>1</a:t>
            </a:r>
            <a:endParaRPr sz="2400">
              <a:solidFill>
                <a:srgbClr val="7F7F7F"/>
              </a:solidFill>
              <a:latin typeface="Fira Sans Extra Condensed"/>
              <a:ea typeface="Lato"/>
              <a:cs typeface="Lato"/>
              <a:sym typeface="Lato"/>
            </a:endParaRPr>
          </a:p>
        </p:txBody>
      </p:sp>
      <p:sp>
        <p:nvSpPr>
          <p:cNvPr id="252" name="Google Shape;252;p20"/>
          <p:cNvSpPr/>
          <p:nvPr/>
        </p:nvSpPr>
        <p:spPr>
          <a:xfrm>
            <a:off x="1217033" y="1338902"/>
            <a:ext cx="517474" cy="584593"/>
          </a:xfrm>
          <a:custGeom>
            <a:avLst/>
            <a:gdLst/>
            <a:ahLst/>
            <a:cxnLst/>
            <a:rect l="l" t="t" r="r" b="b"/>
            <a:pathLst>
              <a:path w="884" h="997" extrusionOk="0">
                <a:moveTo>
                  <a:pt x="390" y="18"/>
                </a:moveTo>
                <a:lnTo>
                  <a:pt x="390" y="18"/>
                </a:lnTo>
                <a:cubicBezTo>
                  <a:pt x="422" y="0"/>
                  <a:pt x="461" y="0"/>
                  <a:pt x="493" y="18"/>
                </a:cubicBezTo>
                <a:lnTo>
                  <a:pt x="832" y="214"/>
                </a:lnTo>
                <a:lnTo>
                  <a:pt x="832" y="214"/>
                </a:lnTo>
                <a:cubicBezTo>
                  <a:pt x="864" y="232"/>
                  <a:pt x="883" y="266"/>
                  <a:pt x="883" y="302"/>
                </a:cubicBezTo>
                <a:lnTo>
                  <a:pt x="883" y="694"/>
                </a:lnTo>
                <a:lnTo>
                  <a:pt x="883" y="694"/>
                </a:lnTo>
                <a:cubicBezTo>
                  <a:pt x="883" y="731"/>
                  <a:pt x="864" y="764"/>
                  <a:pt x="832" y="783"/>
                </a:cubicBezTo>
                <a:lnTo>
                  <a:pt x="493" y="978"/>
                </a:lnTo>
                <a:lnTo>
                  <a:pt x="493" y="978"/>
                </a:lnTo>
                <a:cubicBezTo>
                  <a:pt x="461" y="996"/>
                  <a:pt x="422" y="996"/>
                  <a:pt x="390" y="978"/>
                </a:cubicBezTo>
                <a:lnTo>
                  <a:pt x="51" y="783"/>
                </a:lnTo>
                <a:lnTo>
                  <a:pt x="51" y="783"/>
                </a:lnTo>
                <a:cubicBezTo>
                  <a:pt x="20" y="764"/>
                  <a:pt x="0" y="731"/>
                  <a:pt x="0" y="694"/>
                </a:cubicBezTo>
                <a:lnTo>
                  <a:pt x="0" y="302"/>
                </a:lnTo>
                <a:lnTo>
                  <a:pt x="0" y="302"/>
                </a:lnTo>
                <a:cubicBezTo>
                  <a:pt x="0" y="266"/>
                  <a:pt x="20" y="232"/>
                  <a:pt x="51" y="214"/>
                </a:cubicBezTo>
                <a:lnTo>
                  <a:pt x="390" y="18"/>
                </a:ln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smtClean="0">
                <a:solidFill>
                  <a:srgbClr val="7F7F7F"/>
                </a:solidFill>
                <a:latin typeface="Fira Sans Extra Condensed"/>
                <a:ea typeface="Lato"/>
                <a:cs typeface="Lato"/>
                <a:sym typeface="Lato"/>
              </a:rPr>
              <a:t>2</a:t>
            </a:r>
            <a:endParaRPr sz="2400">
              <a:solidFill>
                <a:srgbClr val="7F7F7F"/>
              </a:solidFill>
              <a:latin typeface="Fira Sans Extra Condensed"/>
              <a:ea typeface="Lato"/>
              <a:cs typeface="Lato"/>
              <a:sym typeface="Lato"/>
            </a:endParaRPr>
          </a:p>
        </p:txBody>
      </p:sp>
      <p:sp>
        <p:nvSpPr>
          <p:cNvPr id="253" name="Google Shape;253;p20"/>
          <p:cNvSpPr/>
          <p:nvPr/>
        </p:nvSpPr>
        <p:spPr>
          <a:xfrm>
            <a:off x="2162752" y="1721268"/>
            <a:ext cx="517473" cy="584593"/>
          </a:xfrm>
          <a:custGeom>
            <a:avLst/>
            <a:gdLst/>
            <a:ahLst/>
            <a:cxnLst/>
            <a:rect l="l" t="t" r="r" b="b"/>
            <a:pathLst>
              <a:path w="883" h="998" extrusionOk="0">
                <a:moveTo>
                  <a:pt x="390" y="18"/>
                </a:moveTo>
                <a:lnTo>
                  <a:pt x="390" y="18"/>
                </a:lnTo>
                <a:cubicBezTo>
                  <a:pt x="421" y="0"/>
                  <a:pt x="460" y="0"/>
                  <a:pt x="492" y="18"/>
                </a:cubicBezTo>
                <a:lnTo>
                  <a:pt x="831" y="215"/>
                </a:lnTo>
                <a:lnTo>
                  <a:pt x="831" y="215"/>
                </a:lnTo>
                <a:cubicBezTo>
                  <a:pt x="862" y="232"/>
                  <a:pt x="882" y="266"/>
                  <a:pt x="882" y="303"/>
                </a:cubicBezTo>
                <a:lnTo>
                  <a:pt x="882" y="695"/>
                </a:lnTo>
                <a:lnTo>
                  <a:pt x="882" y="695"/>
                </a:lnTo>
                <a:cubicBezTo>
                  <a:pt x="882" y="731"/>
                  <a:pt x="862" y="764"/>
                  <a:pt x="831" y="783"/>
                </a:cubicBezTo>
                <a:lnTo>
                  <a:pt x="492" y="979"/>
                </a:lnTo>
                <a:lnTo>
                  <a:pt x="492" y="979"/>
                </a:lnTo>
                <a:cubicBezTo>
                  <a:pt x="460" y="997"/>
                  <a:pt x="421" y="997"/>
                  <a:pt x="390" y="979"/>
                </a:cubicBezTo>
                <a:lnTo>
                  <a:pt x="50" y="783"/>
                </a:lnTo>
                <a:lnTo>
                  <a:pt x="50" y="783"/>
                </a:lnTo>
                <a:cubicBezTo>
                  <a:pt x="18" y="764"/>
                  <a:pt x="0" y="731"/>
                  <a:pt x="0" y="695"/>
                </a:cubicBezTo>
                <a:lnTo>
                  <a:pt x="0" y="303"/>
                </a:lnTo>
                <a:lnTo>
                  <a:pt x="0" y="303"/>
                </a:lnTo>
                <a:cubicBezTo>
                  <a:pt x="0" y="266"/>
                  <a:pt x="18" y="232"/>
                  <a:pt x="50" y="215"/>
                </a:cubicBezTo>
                <a:lnTo>
                  <a:pt x="390" y="18"/>
                </a:ln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smtClean="0">
                <a:solidFill>
                  <a:srgbClr val="7F7F7F"/>
                </a:solidFill>
                <a:latin typeface="Fira Sans Extra Condensed"/>
                <a:ea typeface="Lato"/>
                <a:cs typeface="Lato"/>
                <a:sym typeface="Lato"/>
              </a:rPr>
              <a:t>3</a:t>
            </a:r>
            <a:endParaRPr sz="2400">
              <a:solidFill>
                <a:srgbClr val="7F7F7F"/>
              </a:solidFill>
              <a:latin typeface="Fira Sans Extra Condensed"/>
              <a:ea typeface="Lato"/>
              <a:cs typeface="Lato"/>
              <a:sym typeface="Lato"/>
            </a:endParaRPr>
          </a:p>
        </p:txBody>
      </p:sp>
      <p:sp>
        <p:nvSpPr>
          <p:cNvPr id="254" name="Google Shape;254;p20"/>
          <p:cNvSpPr/>
          <p:nvPr/>
        </p:nvSpPr>
        <p:spPr>
          <a:xfrm>
            <a:off x="3215888" y="2165972"/>
            <a:ext cx="517473" cy="584593"/>
          </a:xfrm>
          <a:custGeom>
            <a:avLst/>
            <a:gdLst/>
            <a:ahLst/>
            <a:cxnLst/>
            <a:rect l="l" t="t" r="r" b="b"/>
            <a:pathLst>
              <a:path w="883" h="998" extrusionOk="0">
                <a:moveTo>
                  <a:pt x="389" y="18"/>
                </a:moveTo>
                <a:lnTo>
                  <a:pt x="389" y="18"/>
                </a:lnTo>
                <a:cubicBezTo>
                  <a:pt x="421" y="0"/>
                  <a:pt x="459" y="0"/>
                  <a:pt x="491" y="18"/>
                </a:cubicBezTo>
                <a:lnTo>
                  <a:pt x="831" y="214"/>
                </a:lnTo>
                <a:lnTo>
                  <a:pt x="831" y="214"/>
                </a:lnTo>
                <a:cubicBezTo>
                  <a:pt x="863" y="232"/>
                  <a:pt x="882" y="266"/>
                  <a:pt x="882" y="302"/>
                </a:cubicBezTo>
                <a:lnTo>
                  <a:pt x="882" y="694"/>
                </a:lnTo>
                <a:lnTo>
                  <a:pt x="882" y="694"/>
                </a:lnTo>
                <a:cubicBezTo>
                  <a:pt x="882" y="731"/>
                  <a:pt x="863" y="764"/>
                  <a:pt x="831" y="782"/>
                </a:cubicBezTo>
                <a:lnTo>
                  <a:pt x="491" y="978"/>
                </a:lnTo>
                <a:lnTo>
                  <a:pt x="491" y="978"/>
                </a:lnTo>
                <a:cubicBezTo>
                  <a:pt x="459" y="997"/>
                  <a:pt x="421" y="997"/>
                  <a:pt x="389" y="978"/>
                </a:cubicBezTo>
                <a:lnTo>
                  <a:pt x="51" y="782"/>
                </a:lnTo>
                <a:lnTo>
                  <a:pt x="51" y="782"/>
                </a:lnTo>
                <a:cubicBezTo>
                  <a:pt x="20" y="764"/>
                  <a:pt x="0" y="731"/>
                  <a:pt x="0" y="694"/>
                </a:cubicBezTo>
                <a:lnTo>
                  <a:pt x="0" y="302"/>
                </a:lnTo>
                <a:lnTo>
                  <a:pt x="0" y="302"/>
                </a:lnTo>
                <a:cubicBezTo>
                  <a:pt x="0" y="266"/>
                  <a:pt x="20" y="232"/>
                  <a:pt x="51" y="214"/>
                </a:cubicBezTo>
                <a:lnTo>
                  <a:pt x="389" y="18"/>
                </a:ln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smtClean="0">
                <a:solidFill>
                  <a:srgbClr val="7F7F7F"/>
                </a:solidFill>
                <a:latin typeface="Fira Sans Extra Condensed"/>
                <a:ea typeface="Lato"/>
                <a:cs typeface="Lato"/>
                <a:sym typeface="Lato"/>
              </a:rPr>
              <a:t>4</a:t>
            </a:r>
            <a:endParaRPr sz="2400">
              <a:solidFill>
                <a:srgbClr val="7F7F7F"/>
              </a:solidFill>
              <a:latin typeface="Fira Sans Extra Condensed"/>
              <a:ea typeface="Lato"/>
              <a:cs typeface="Lato"/>
              <a:sym typeface="Lato"/>
            </a:endParaRPr>
          </a:p>
        </p:txBody>
      </p:sp>
      <p:sp>
        <p:nvSpPr>
          <p:cNvPr id="21" name="Google Shape;251;p20"/>
          <p:cNvSpPr/>
          <p:nvPr/>
        </p:nvSpPr>
        <p:spPr>
          <a:xfrm>
            <a:off x="4197069" y="2482376"/>
            <a:ext cx="517473" cy="584593"/>
          </a:xfrm>
          <a:custGeom>
            <a:avLst/>
            <a:gdLst/>
            <a:ahLst/>
            <a:cxnLst/>
            <a:rect l="l" t="t" r="r" b="b"/>
            <a:pathLst>
              <a:path w="883" h="998" extrusionOk="0">
                <a:moveTo>
                  <a:pt x="389" y="19"/>
                </a:moveTo>
                <a:lnTo>
                  <a:pt x="389" y="19"/>
                </a:lnTo>
                <a:cubicBezTo>
                  <a:pt x="421" y="0"/>
                  <a:pt x="459" y="0"/>
                  <a:pt x="491" y="19"/>
                </a:cubicBezTo>
                <a:lnTo>
                  <a:pt x="831" y="215"/>
                </a:lnTo>
                <a:lnTo>
                  <a:pt x="831" y="215"/>
                </a:lnTo>
                <a:cubicBezTo>
                  <a:pt x="863" y="233"/>
                  <a:pt x="882" y="266"/>
                  <a:pt x="882" y="303"/>
                </a:cubicBezTo>
                <a:lnTo>
                  <a:pt x="882" y="695"/>
                </a:lnTo>
                <a:lnTo>
                  <a:pt x="882" y="695"/>
                </a:lnTo>
                <a:cubicBezTo>
                  <a:pt x="882" y="731"/>
                  <a:pt x="863" y="765"/>
                  <a:pt x="831" y="783"/>
                </a:cubicBezTo>
                <a:lnTo>
                  <a:pt x="491" y="979"/>
                </a:lnTo>
                <a:lnTo>
                  <a:pt x="491" y="979"/>
                </a:lnTo>
                <a:cubicBezTo>
                  <a:pt x="459" y="997"/>
                  <a:pt x="421" y="997"/>
                  <a:pt x="389" y="979"/>
                </a:cubicBezTo>
                <a:lnTo>
                  <a:pt x="51" y="783"/>
                </a:lnTo>
                <a:lnTo>
                  <a:pt x="51" y="783"/>
                </a:lnTo>
                <a:cubicBezTo>
                  <a:pt x="20" y="765"/>
                  <a:pt x="0" y="731"/>
                  <a:pt x="0" y="695"/>
                </a:cubicBezTo>
                <a:lnTo>
                  <a:pt x="0" y="303"/>
                </a:lnTo>
                <a:lnTo>
                  <a:pt x="0" y="303"/>
                </a:lnTo>
                <a:cubicBezTo>
                  <a:pt x="0" y="266"/>
                  <a:pt x="20" y="233"/>
                  <a:pt x="51" y="215"/>
                </a:cubicBezTo>
                <a:lnTo>
                  <a:pt x="389" y="19"/>
                </a:ln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smtClean="0">
                <a:solidFill>
                  <a:srgbClr val="7F7F7F"/>
                </a:solidFill>
                <a:latin typeface="Fira Sans Extra Condensed"/>
                <a:ea typeface="Lato"/>
                <a:cs typeface="Lato"/>
                <a:sym typeface="Lato"/>
              </a:rPr>
              <a:t>5</a:t>
            </a:r>
            <a:endParaRPr sz="2400">
              <a:solidFill>
                <a:srgbClr val="7F7F7F"/>
              </a:solidFill>
              <a:latin typeface="Fira Sans Extra Condensed"/>
              <a:ea typeface="Lato"/>
              <a:cs typeface="Lato"/>
              <a:sym typeface="Lato"/>
            </a:endParaRPr>
          </a:p>
        </p:txBody>
      </p:sp>
      <p:sp>
        <p:nvSpPr>
          <p:cNvPr id="22" name="Google Shape;252;p20"/>
          <p:cNvSpPr/>
          <p:nvPr/>
        </p:nvSpPr>
        <p:spPr>
          <a:xfrm>
            <a:off x="5236094" y="2916476"/>
            <a:ext cx="517474" cy="584593"/>
          </a:xfrm>
          <a:custGeom>
            <a:avLst/>
            <a:gdLst/>
            <a:ahLst/>
            <a:cxnLst/>
            <a:rect l="l" t="t" r="r" b="b"/>
            <a:pathLst>
              <a:path w="884" h="997" extrusionOk="0">
                <a:moveTo>
                  <a:pt x="390" y="18"/>
                </a:moveTo>
                <a:lnTo>
                  <a:pt x="390" y="18"/>
                </a:lnTo>
                <a:cubicBezTo>
                  <a:pt x="422" y="0"/>
                  <a:pt x="461" y="0"/>
                  <a:pt x="493" y="18"/>
                </a:cubicBezTo>
                <a:lnTo>
                  <a:pt x="832" y="214"/>
                </a:lnTo>
                <a:lnTo>
                  <a:pt x="832" y="214"/>
                </a:lnTo>
                <a:cubicBezTo>
                  <a:pt x="864" y="232"/>
                  <a:pt x="883" y="266"/>
                  <a:pt x="883" y="302"/>
                </a:cubicBezTo>
                <a:lnTo>
                  <a:pt x="883" y="694"/>
                </a:lnTo>
                <a:lnTo>
                  <a:pt x="883" y="694"/>
                </a:lnTo>
                <a:cubicBezTo>
                  <a:pt x="883" y="731"/>
                  <a:pt x="864" y="764"/>
                  <a:pt x="832" y="783"/>
                </a:cubicBezTo>
                <a:lnTo>
                  <a:pt x="493" y="978"/>
                </a:lnTo>
                <a:lnTo>
                  <a:pt x="493" y="978"/>
                </a:lnTo>
                <a:cubicBezTo>
                  <a:pt x="461" y="996"/>
                  <a:pt x="422" y="996"/>
                  <a:pt x="390" y="978"/>
                </a:cubicBezTo>
                <a:lnTo>
                  <a:pt x="51" y="783"/>
                </a:lnTo>
                <a:lnTo>
                  <a:pt x="51" y="783"/>
                </a:lnTo>
                <a:cubicBezTo>
                  <a:pt x="20" y="764"/>
                  <a:pt x="0" y="731"/>
                  <a:pt x="0" y="694"/>
                </a:cubicBezTo>
                <a:lnTo>
                  <a:pt x="0" y="302"/>
                </a:lnTo>
                <a:lnTo>
                  <a:pt x="0" y="302"/>
                </a:lnTo>
                <a:cubicBezTo>
                  <a:pt x="0" y="266"/>
                  <a:pt x="20" y="232"/>
                  <a:pt x="51" y="214"/>
                </a:cubicBezTo>
                <a:lnTo>
                  <a:pt x="390" y="18"/>
                </a:ln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smtClean="0">
                <a:solidFill>
                  <a:srgbClr val="7F7F7F"/>
                </a:solidFill>
                <a:latin typeface="Fira Sans Extra Condensed"/>
                <a:ea typeface="Lato"/>
                <a:cs typeface="Lato"/>
                <a:sym typeface="Lato"/>
              </a:rPr>
              <a:t>6</a:t>
            </a:r>
            <a:endParaRPr sz="2400">
              <a:solidFill>
                <a:srgbClr val="7F7F7F"/>
              </a:solidFill>
              <a:latin typeface="Fira Sans Extra Condensed"/>
              <a:ea typeface="Lato"/>
              <a:cs typeface="Lato"/>
              <a:sym typeface="Lato"/>
            </a:endParaRPr>
          </a:p>
        </p:txBody>
      </p:sp>
      <p:sp>
        <p:nvSpPr>
          <p:cNvPr id="23" name="Google Shape;253;p20"/>
          <p:cNvSpPr/>
          <p:nvPr/>
        </p:nvSpPr>
        <p:spPr>
          <a:xfrm>
            <a:off x="6272294" y="3293518"/>
            <a:ext cx="517473" cy="584593"/>
          </a:xfrm>
          <a:custGeom>
            <a:avLst/>
            <a:gdLst/>
            <a:ahLst/>
            <a:cxnLst/>
            <a:rect l="l" t="t" r="r" b="b"/>
            <a:pathLst>
              <a:path w="883" h="998" extrusionOk="0">
                <a:moveTo>
                  <a:pt x="390" y="18"/>
                </a:moveTo>
                <a:lnTo>
                  <a:pt x="390" y="18"/>
                </a:lnTo>
                <a:cubicBezTo>
                  <a:pt x="421" y="0"/>
                  <a:pt x="460" y="0"/>
                  <a:pt x="492" y="18"/>
                </a:cubicBezTo>
                <a:lnTo>
                  <a:pt x="831" y="215"/>
                </a:lnTo>
                <a:lnTo>
                  <a:pt x="831" y="215"/>
                </a:lnTo>
                <a:cubicBezTo>
                  <a:pt x="862" y="232"/>
                  <a:pt x="882" y="266"/>
                  <a:pt x="882" y="303"/>
                </a:cubicBezTo>
                <a:lnTo>
                  <a:pt x="882" y="695"/>
                </a:lnTo>
                <a:lnTo>
                  <a:pt x="882" y="695"/>
                </a:lnTo>
                <a:cubicBezTo>
                  <a:pt x="882" y="731"/>
                  <a:pt x="862" y="764"/>
                  <a:pt x="831" y="783"/>
                </a:cubicBezTo>
                <a:lnTo>
                  <a:pt x="492" y="979"/>
                </a:lnTo>
                <a:lnTo>
                  <a:pt x="492" y="979"/>
                </a:lnTo>
                <a:cubicBezTo>
                  <a:pt x="460" y="997"/>
                  <a:pt x="421" y="997"/>
                  <a:pt x="390" y="979"/>
                </a:cubicBezTo>
                <a:lnTo>
                  <a:pt x="50" y="783"/>
                </a:lnTo>
                <a:lnTo>
                  <a:pt x="50" y="783"/>
                </a:lnTo>
                <a:cubicBezTo>
                  <a:pt x="18" y="764"/>
                  <a:pt x="0" y="731"/>
                  <a:pt x="0" y="695"/>
                </a:cubicBezTo>
                <a:lnTo>
                  <a:pt x="0" y="303"/>
                </a:lnTo>
                <a:lnTo>
                  <a:pt x="0" y="303"/>
                </a:lnTo>
                <a:cubicBezTo>
                  <a:pt x="0" y="266"/>
                  <a:pt x="18" y="232"/>
                  <a:pt x="50" y="215"/>
                </a:cubicBezTo>
                <a:lnTo>
                  <a:pt x="390" y="18"/>
                </a:ln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smtClean="0">
                <a:solidFill>
                  <a:srgbClr val="7F7F7F"/>
                </a:solidFill>
                <a:latin typeface="Fira Sans Extra Condensed"/>
                <a:ea typeface="Lato"/>
                <a:cs typeface="Lato"/>
                <a:sym typeface="Lato"/>
              </a:rPr>
              <a:t>7</a:t>
            </a:r>
            <a:endParaRPr sz="2400">
              <a:solidFill>
                <a:srgbClr val="7F7F7F"/>
              </a:solidFill>
              <a:latin typeface="Fira Sans Extra Condensed"/>
              <a:ea typeface="Lato"/>
              <a:cs typeface="Lato"/>
              <a:sym typeface="Lato"/>
            </a:endParaRPr>
          </a:p>
        </p:txBody>
      </p:sp>
      <p:sp>
        <p:nvSpPr>
          <p:cNvPr id="24" name="Google Shape;254;p20"/>
          <p:cNvSpPr/>
          <p:nvPr/>
        </p:nvSpPr>
        <p:spPr>
          <a:xfrm>
            <a:off x="7252961" y="3759889"/>
            <a:ext cx="517473" cy="584593"/>
          </a:xfrm>
          <a:custGeom>
            <a:avLst/>
            <a:gdLst/>
            <a:ahLst/>
            <a:cxnLst/>
            <a:rect l="l" t="t" r="r" b="b"/>
            <a:pathLst>
              <a:path w="883" h="998" extrusionOk="0">
                <a:moveTo>
                  <a:pt x="389" y="18"/>
                </a:moveTo>
                <a:lnTo>
                  <a:pt x="389" y="18"/>
                </a:lnTo>
                <a:cubicBezTo>
                  <a:pt x="421" y="0"/>
                  <a:pt x="459" y="0"/>
                  <a:pt x="491" y="18"/>
                </a:cubicBezTo>
                <a:lnTo>
                  <a:pt x="831" y="214"/>
                </a:lnTo>
                <a:lnTo>
                  <a:pt x="831" y="214"/>
                </a:lnTo>
                <a:cubicBezTo>
                  <a:pt x="863" y="232"/>
                  <a:pt x="882" y="266"/>
                  <a:pt x="882" y="302"/>
                </a:cubicBezTo>
                <a:lnTo>
                  <a:pt x="882" y="694"/>
                </a:lnTo>
                <a:lnTo>
                  <a:pt x="882" y="694"/>
                </a:lnTo>
                <a:cubicBezTo>
                  <a:pt x="882" y="731"/>
                  <a:pt x="863" y="764"/>
                  <a:pt x="831" y="782"/>
                </a:cubicBezTo>
                <a:lnTo>
                  <a:pt x="491" y="978"/>
                </a:lnTo>
                <a:lnTo>
                  <a:pt x="491" y="978"/>
                </a:lnTo>
                <a:cubicBezTo>
                  <a:pt x="459" y="997"/>
                  <a:pt x="421" y="997"/>
                  <a:pt x="389" y="978"/>
                </a:cubicBezTo>
                <a:lnTo>
                  <a:pt x="51" y="782"/>
                </a:lnTo>
                <a:lnTo>
                  <a:pt x="51" y="782"/>
                </a:lnTo>
                <a:cubicBezTo>
                  <a:pt x="20" y="764"/>
                  <a:pt x="0" y="731"/>
                  <a:pt x="0" y="694"/>
                </a:cubicBezTo>
                <a:lnTo>
                  <a:pt x="0" y="302"/>
                </a:lnTo>
                <a:lnTo>
                  <a:pt x="0" y="302"/>
                </a:lnTo>
                <a:cubicBezTo>
                  <a:pt x="0" y="266"/>
                  <a:pt x="20" y="232"/>
                  <a:pt x="51" y="214"/>
                </a:cubicBezTo>
                <a:lnTo>
                  <a:pt x="389" y="18"/>
                </a:ln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smtClean="0">
                <a:solidFill>
                  <a:srgbClr val="7F7F7F"/>
                </a:solidFill>
                <a:latin typeface="Fira Sans Extra Condensed"/>
                <a:ea typeface="Lato"/>
                <a:cs typeface="Lato"/>
                <a:sym typeface="Lato"/>
              </a:rPr>
              <a:t>8</a:t>
            </a:r>
            <a:endParaRPr sz="2400">
              <a:solidFill>
                <a:srgbClr val="7F7F7F"/>
              </a:solidFill>
              <a:latin typeface="Fira Sans Extra Condensed"/>
              <a:ea typeface="Lato"/>
              <a:cs typeface="Lato"/>
              <a:sym typeface="Lato"/>
            </a:endParaRPr>
          </a:p>
        </p:txBody>
      </p:sp>
      <p:sp>
        <p:nvSpPr>
          <p:cNvPr id="50" name="Google Shape;1141;p45"/>
          <p:cNvSpPr/>
          <p:nvPr/>
        </p:nvSpPr>
        <p:spPr>
          <a:xfrm>
            <a:off x="80006" y="382687"/>
            <a:ext cx="1720200" cy="471900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1" name="Google Shape;1141;p45"/>
          <p:cNvSpPr/>
          <p:nvPr/>
        </p:nvSpPr>
        <p:spPr>
          <a:xfrm>
            <a:off x="1455597" y="867002"/>
            <a:ext cx="1720200" cy="471900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2" name="Google Shape;1141;p45"/>
          <p:cNvSpPr/>
          <p:nvPr/>
        </p:nvSpPr>
        <p:spPr>
          <a:xfrm>
            <a:off x="2621427" y="1384887"/>
            <a:ext cx="1720200" cy="471900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3" name="Google Shape;1141;p45"/>
          <p:cNvSpPr/>
          <p:nvPr/>
        </p:nvSpPr>
        <p:spPr>
          <a:xfrm>
            <a:off x="3774631" y="1872218"/>
            <a:ext cx="1720200" cy="471900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4" name="Google Shape;1141;p45"/>
          <p:cNvSpPr/>
          <p:nvPr/>
        </p:nvSpPr>
        <p:spPr>
          <a:xfrm>
            <a:off x="4689106" y="2357244"/>
            <a:ext cx="1720200" cy="471900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5" name="Google Shape;1141;p45"/>
          <p:cNvSpPr/>
          <p:nvPr/>
        </p:nvSpPr>
        <p:spPr>
          <a:xfrm>
            <a:off x="5791497" y="2831019"/>
            <a:ext cx="1720200" cy="471900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6" name="Google Shape;1141;p45"/>
          <p:cNvSpPr/>
          <p:nvPr/>
        </p:nvSpPr>
        <p:spPr>
          <a:xfrm>
            <a:off x="6910334" y="3287989"/>
            <a:ext cx="1720200" cy="471900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7" name="Google Shape;1141;p45"/>
          <p:cNvSpPr/>
          <p:nvPr/>
        </p:nvSpPr>
        <p:spPr>
          <a:xfrm>
            <a:off x="7511697" y="4108532"/>
            <a:ext cx="1720200" cy="471900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34300" tIns="17150" rIns="34300" bIns="171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006" y="3036630"/>
            <a:ext cx="5156088" cy="1815882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sr-Cyrl-RS" sz="2400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sym typeface="Fira Sans Extra Condensed"/>
              </a:rPr>
              <a:t>Задатак 1</a:t>
            </a:r>
          </a:p>
          <a:p>
            <a:r>
              <a:rPr lang="sr-Cyrl-RS" sz="2200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sym typeface="Fira Sans Extra Condensed"/>
              </a:rPr>
              <a:t>Наброј осам </a:t>
            </a:r>
            <a:r>
              <a:rPr lang="sr-Cyrl-RS" sz="2200">
                <a:solidFill>
                  <a:schemeClr val="accent1">
                    <a:lumMod val="75000"/>
                  </a:schemeClr>
                </a:solidFill>
                <a:latin typeface="Fira Sans Extra Condensed"/>
                <a:sym typeface="Fira Sans Extra Condensed"/>
              </a:rPr>
              <a:t>кључних </a:t>
            </a:r>
            <a:r>
              <a:rPr lang="sr-Cyrl-RS" sz="2200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sym typeface="Fira Sans Extra Condensed"/>
              </a:rPr>
              <a:t>речи (једну по области) </a:t>
            </a:r>
            <a:r>
              <a:rPr lang="sr-Cyrl-RS" sz="2200">
                <a:solidFill>
                  <a:schemeClr val="accent1">
                    <a:lumMod val="75000"/>
                  </a:schemeClr>
                </a:solidFill>
                <a:latin typeface="Fira Sans Extra Condensed"/>
                <a:sym typeface="Fira Sans Extra Condensed"/>
              </a:rPr>
              <a:t>са којима си се </a:t>
            </a:r>
            <a:r>
              <a:rPr lang="sr-Cyrl-RS" sz="2200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sym typeface="Fira Sans Extra Condensed"/>
              </a:rPr>
              <a:t>сусрео</a:t>
            </a:r>
            <a:r>
              <a:rPr lang="en-US" sz="2200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sym typeface="Fira Sans Extra Condensed"/>
              </a:rPr>
              <a:t>/</a:t>
            </a:r>
            <a:r>
              <a:rPr lang="sr-Cyrl-RS" sz="2200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sym typeface="Fira Sans Extra Condensed"/>
              </a:rPr>
              <a:t>ла </a:t>
            </a:r>
            <a:r>
              <a:rPr lang="sr-Cyrl-RS" sz="2200">
                <a:solidFill>
                  <a:schemeClr val="accent1">
                    <a:lumMod val="75000"/>
                  </a:schemeClr>
                </a:solidFill>
                <a:latin typeface="Fira Sans Extra Condensed"/>
                <a:sym typeface="Fira Sans Extra Condensed"/>
              </a:rPr>
              <a:t>у оквиру предмета Принципи економије</a:t>
            </a:r>
            <a:br>
              <a:rPr lang="sr-Cyrl-RS" sz="2200">
                <a:solidFill>
                  <a:schemeClr val="accent1">
                    <a:lumMod val="75000"/>
                  </a:schemeClr>
                </a:solidFill>
                <a:latin typeface="Fira Sans Extra Condensed"/>
                <a:sym typeface="Fira Sans Extra Condensed"/>
              </a:rPr>
            </a:br>
            <a:r>
              <a:rPr lang="sr-Cyrl-RS" sz="2200">
                <a:solidFill>
                  <a:schemeClr val="accent1">
                    <a:lumMod val="75000"/>
                  </a:schemeClr>
                </a:solidFill>
                <a:latin typeface="Fira Sans Extra Condensed"/>
                <a:sym typeface="Fira Sans Extra Condensed"/>
              </a:rPr>
              <a:t>(уписати у </a:t>
            </a:r>
            <a:r>
              <a:rPr lang="sr-Cyrl-RS" sz="2200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sym typeface="Fira Sans Extra Condensed"/>
              </a:rPr>
              <a:t>стрелице).</a:t>
            </a:r>
            <a:endParaRPr lang="en-US" sz="22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1106125"/>
            <a:ext cx="8520600" cy="856025"/>
          </a:xfrm>
        </p:spPr>
        <p:txBody>
          <a:bodyPr/>
          <a:lstStyle/>
          <a:p>
            <a:r>
              <a:rPr lang="sr-Cyrl-RS" sz="6000" smtClean="0">
                <a:solidFill>
                  <a:schemeClr val="accent1">
                    <a:lumMod val="75000"/>
                  </a:schemeClr>
                </a:solidFill>
              </a:rPr>
              <a:t>Задатак 3</a:t>
            </a:r>
            <a:endParaRPr lang="en-US" sz="60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2038350"/>
            <a:ext cx="8520600" cy="2414675"/>
          </a:xfrm>
        </p:spPr>
        <p:txBody>
          <a:bodyPr/>
          <a:lstStyle/>
          <a:p>
            <a:pPr marL="114300" indent="0">
              <a:buNone/>
            </a:pPr>
            <a:r>
              <a:rPr lang="sr-Cyrl-RS" sz="2000" smtClean="0">
                <a:solidFill>
                  <a:srgbClr val="404040"/>
                </a:solidFill>
                <a:latin typeface="Fira Sans Extra Condensed"/>
                <a:ea typeface="Arial"/>
                <a:cs typeface="Times New Roman"/>
              </a:rPr>
              <a:t>Наведи са </a:t>
            </a:r>
            <a:r>
              <a:rPr lang="sr-Cyrl-RS" sz="2000">
                <a:solidFill>
                  <a:srgbClr val="404040"/>
                </a:solidFill>
                <a:latin typeface="Fira Sans Extra Condensed"/>
                <a:ea typeface="Arial"/>
                <a:cs typeface="Times New Roman"/>
              </a:rPr>
              <a:t>којим пројектима или терминима које су обрађивали у оквиру предмета Принципи економије </a:t>
            </a:r>
            <a:r>
              <a:rPr lang="sr-Cyrl-RS" sz="2000" smtClean="0">
                <a:solidFill>
                  <a:srgbClr val="404040"/>
                </a:solidFill>
                <a:latin typeface="Fira Sans Extra Condensed"/>
                <a:ea typeface="Arial"/>
                <a:cs typeface="Times New Roman"/>
              </a:rPr>
              <a:t>сте </a:t>
            </a:r>
            <a:r>
              <a:rPr lang="sr-Cyrl-RS" sz="2000">
                <a:solidFill>
                  <a:srgbClr val="404040"/>
                </a:solidFill>
                <a:latin typeface="Fira Sans Extra Condensed"/>
                <a:ea typeface="Arial"/>
                <a:cs typeface="Times New Roman"/>
              </a:rPr>
              <a:t>се сусрели у медијима</a:t>
            </a:r>
            <a:r>
              <a:rPr lang="sr-Cyrl-RS" sz="2000" smtClean="0">
                <a:solidFill>
                  <a:srgbClr val="404040"/>
                </a:solidFill>
                <a:latin typeface="Fira Sans Extra Condensed"/>
                <a:ea typeface="Arial"/>
                <a:cs typeface="Times New Roman"/>
              </a:rPr>
              <a:t>.</a:t>
            </a:r>
            <a:endParaRPr lang="sr-Cyrl-RS" sz="2000">
              <a:latin typeface="Fira Sans Extra Condensed"/>
            </a:endParaRPr>
          </a:p>
          <a:p>
            <a:pPr marL="114300" indent="0">
              <a:buNone/>
            </a:pPr>
            <a:endParaRPr lang="sr-Cyrl-RS" smtClean="0"/>
          </a:p>
          <a:p>
            <a:pPr marL="114300" indent="0">
              <a:buNone/>
            </a:pPr>
            <a:endParaRPr lang="sr-Cyrl-RS"/>
          </a:p>
          <a:p>
            <a:pPr marL="114300" indent="0" algn="l">
              <a:buNone/>
            </a:pPr>
            <a:r>
              <a:rPr lang="sr-Cyrl-RS" sz="3200" smtClean="0">
                <a:solidFill>
                  <a:schemeClr val="accent1">
                    <a:lumMod val="75000"/>
                  </a:schemeClr>
                </a:solidFill>
                <a:latin typeface="Fira Sans Extra Condensed"/>
                <a:ea typeface="MS Mincho" pitchFamily="49" charset="-128"/>
              </a:rPr>
              <a:t>Назив и линк:</a:t>
            </a:r>
            <a:endParaRPr lang="en-US" sz="3200">
              <a:solidFill>
                <a:schemeClr val="accent1">
                  <a:lumMod val="75000"/>
                </a:schemeClr>
              </a:solidFill>
              <a:latin typeface="Fira Sans Extra Condensed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6053057"/>
      </p:ext>
    </p:extLst>
  </p:cSld>
  <p:clrMapOvr>
    <a:masterClrMapping/>
  </p:clrMapOvr>
</p:sld>
</file>

<file path=ppt/theme/theme1.xml><?xml version="1.0" encoding="utf-8"?>
<a:theme xmlns:a="http://schemas.openxmlformats.org/drawingml/2006/main" name="Product Roadmap Infographics by Slidesgo">
  <a:themeElements>
    <a:clrScheme name="Simple Light">
      <a:dk1>
        <a:srgbClr val="000000"/>
      </a:dk1>
      <a:lt1>
        <a:srgbClr val="FFFFFF"/>
      </a:lt1>
      <a:dk2>
        <a:srgbClr val="929292"/>
      </a:dk2>
      <a:lt2>
        <a:srgbClr val="E0E0E0"/>
      </a:lt2>
      <a:accent1>
        <a:srgbClr val="83A5CE"/>
      </a:accent1>
      <a:accent2>
        <a:srgbClr val="4A81CE"/>
      </a:accent2>
      <a:accent3>
        <a:srgbClr val="1A4F97"/>
      </a:accent3>
      <a:accent4>
        <a:srgbClr val="8F87C0"/>
      </a:accent4>
      <a:accent5>
        <a:srgbClr val="7752C9"/>
      </a:accent5>
      <a:accent6>
        <a:srgbClr val="33116D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321</Words>
  <Application>Microsoft Office PowerPoint</Application>
  <PresentationFormat>On-screen Show (16:9)</PresentationFormat>
  <Paragraphs>64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Product Roadmap Infographics by Slidesgo</vt:lpstr>
      <vt:lpstr>Принципи економије</vt:lpstr>
      <vt:lpstr>Учили смо о:</vt:lpstr>
      <vt:lpstr>Дијаграм: Утицај потреба на понуду и тражњу</vt:lpstr>
      <vt:lpstr>Учили смо о:</vt:lpstr>
      <vt:lpstr>Учили смо о:</vt:lpstr>
      <vt:lpstr>Графички смо представљали:</vt:lpstr>
      <vt:lpstr>Научили смо...</vt:lpstr>
      <vt:lpstr>Задатак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Принципи економије</dc:title>
  <dc:creator>WIN 7</dc:creator>
  <cp:lastModifiedBy>WIN 7</cp:lastModifiedBy>
  <cp:revision>10</cp:revision>
  <dcterms:modified xsi:type="dcterms:W3CDTF">2021-08-04T14:44:32Z</dcterms:modified>
</cp:coreProperties>
</file>